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7"/>
  </p:notesMasterIdLst>
  <p:sldIdLst>
    <p:sldId id="267" r:id="rId2"/>
    <p:sldId id="334" r:id="rId3"/>
    <p:sldId id="484" r:id="rId4"/>
    <p:sldId id="485" r:id="rId5"/>
    <p:sldId id="487" r:id="rId6"/>
    <p:sldId id="488" r:id="rId7"/>
    <p:sldId id="380" r:id="rId8"/>
    <p:sldId id="381" r:id="rId9"/>
    <p:sldId id="384" r:id="rId10"/>
    <p:sldId id="385" r:id="rId11"/>
    <p:sldId id="386" r:id="rId12"/>
    <p:sldId id="459" r:id="rId13"/>
    <p:sldId id="489" r:id="rId14"/>
    <p:sldId id="350" r:id="rId15"/>
    <p:sldId id="388" r:id="rId16"/>
    <p:sldId id="362" r:id="rId17"/>
    <p:sldId id="383" r:id="rId18"/>
    <p:sldId id="363" r:id="rId19"/>
    <p:sldId id="389" r:id="rId20"/>
    <p:sldId id="390" r:id="rId21"/>
    <p:sldId id="391" r:id="rId22"/>
    <p:sldId id="392" r:id="rId23"/>
    <p:sldId id="393" r:id="rId24"/>
    <p:sldId id="394" r:id="rId25"/>
    <p:sldId id="395" r:id="rId26"/>
    <p:sldId id="398" r:id="rId27"/>
    <p:sldId id="396" r:id="rId28"/>
    <p:sldId id="397" r:id="rId29"/>
    <p:sldId id="367" r:id="rId30"/>
    <p:sldId id="368" r:id="rId31"/>
    <p:sldId id="369" r:id="rId32"/>
    <p:sldId id="370" r:id="rId33"/>
    <p:sldId id="371" r:id="rId34"/>
    <p:sldId id="372" r:id="rId35"/>
    <p:sldId id="460" r:id="rId36"/>
    <p:sldId id="461" r:id="rId37"/>
    <p:sldId id="462" r:id="rId38"/>
    <p:sldId id="463" r:id="rId39"/>
    <p:sldId id="464" r:id="rId40"/>
    <p:sldId id="465" r:id="rId41"/>
    <p:sldId id="466" r:id="rId42"/>
    <p:sldId id="490" r:id="rId43"/>
    <p:sldId id="467" r:id="rId44"/>
    <p:sldId id="468" r:id="rId45"/>
    <p:sldId id="469" r:id="rId46"/>
    <p:sldId id="373" r:id="rId47"/>
    <p:sldId id="399" r:id="rId48"/>
    <p:sldId id="374" r:id="rId49"/>
    <p:sldId id="375" r:id="rId50"/>
    <p:sldId id="376" r:id="rId51"/>
    <p:sldId id="377" r:id="rId52"/>
    <p:sldId id="400" r:id="rId53"/>
    <p:sldId id="401" r:id="rId54"/>
    <p:sldId id="402" r:id="rId55"/>
    <p:sldId id="405" r:id="rId56"/>
    <p:sldId id="403" r:id="rId57"/>
    <p:sldId id="404" r:id="rId58"/>
    <p:sldId id="407" r:id="rId59"/>
    <p:sldId id="406" r:id="rId60"/>
    <p:sldId id="408" r:id="rId61"/>
    <p:sldId id="473" r:id="rId62"/>
    <p:sldId id="472" r:id="rId63"/>
    <p:sldId id="470" r:id="rId64"/>
    <p:sldId id="471" r:id="rId65"/>
    <p:sldId id="474" r:id="rId66"/>
    <p:sldId id="413" r:id="rId67"/>
    <p:sldId id="415" r:id="rId68"/>
    <p:sldId id="409" r:id="rId69"/>
    <p:sldId id="482" r:id="rId70"/>
    <p:sldId id="410" r:id="rId71"/>
    <p:sldId id="416" r:id="rId72"/>
    <p:sldId id="417" r:id="rId73"/>
    <p:sldId id="418" r:id="rId74"/>
    <p:sldId id="419" r:id="rId75"/>
    <p:sldId id="420" r:id="rId76"/>
    <p:sldId id="421" r:id="rId77"/>
    <p:sldId id="422" r:id="rId78"/>
    <p:sldId id="426" r:id="rId79"/>
    <p:sldId id="427" r:id="rId80"/>
    <p:sldId id="428" r:id="rId81"/>
    <p:sldId id="429" r:id="rId82"/>
    <p:sldId id="430" r:id="rId83"/>
    <p:sldId id="431" r:id="rId84"/>
    <p:sldId id="432" r:id="rId85"/>
    <p:sldId id="433" r:id="rId86"/>
    <p:sldId id="434" r:id="rId87"/>
    <p:sldId id="437" r:id="rId88"/>
    <p:sldId id="438" r:id="rId89"/>
    <p:sldId id="439" r:id="rId90"/>
    <p:sldId id="440" r:id="rId91"/>
    <p:sldId id="441" r:id="rId92"/>
    <p:sldId id="475" r:id="rId93"/>
    <p:sldId id="435" r:id="rId94"/>
    <p:sldId id="414" r:id="rId95"/>
    <p:sldId id="442" r:id="rId96"/>
    <p:sldId id="476" r:id="rId97"/>
    <p:sldId id="443" r:id="rId98"/>
    <p:sldId id="447" r:id="rId99"/>
    <p:sldId id="448" r:id="rId100"/>
    <p:sldId id="457" r:id="rId101"/>
    <p:sldId id="458" r:id="rId102"/>
    <p:sldId id="452" r:id="rId103"/>
    <p:sldId id="453" r:id="rId104"/>
    <p:sldId id="455" r:id="rId105"/>
    <p:sldId id="491" r:id="rId106"/>
    <p:sldId id="456" r:id="rId107"/>
    <p:sldId id="446" r:id="rId108"/>
    <p:sldId id="436" r:id="rId109"/>
    <p:sldId id="444" r:id="rId110"/>
    <p:sldId id="445" r:id="rId111"/>
    <p:sldId id="477" r:id="rId112"/>
    <p:sldId id="478" r:id="rId113"/>
    <p:sldId id="479" r:id="rId114"/>
    <p:sldId id="480" r:id="rId115"/>
    <p:sldId id="481" r:id="rId116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83"/>
  </p:normalViewPr>
  <p:slideViewPr>
    <p:cSldViewPr snapToGrid="0" snapToObjects="1">
      <p:cViewPr varScale="1">
        <p:scale>
          <a:sx n="63" d="100"/>
          <a:sy n="63" d="100"/>
        </p:scale>
        <p:origin x="246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298647477677733E-2"/>
          <c:y val="9.0169137076864997E-2"/>
          <c:w val="0.93692285473885151"/>
          <c:h val="0.81648393314692513"/>
        </c:manualLayout>
      </c:layout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decrease</c:v>
                </c:pt>
              </c:strCache>
            </c:strRef>
          </c:tx>
          <c:spPr>
            <a:ln w="76200">
              <a:solidFill>
                <a:srgbClr val="1FB714"/>
              </a:solidFill>
              <a:prstDash val="solid"/>
            </a:ln>
          </c:spPr>
          <c:marker>
            <c:symbol val="none"/>
          </c:marker>
          <c:cat>
            <c:numRef>
              <c:f>Blad1!$A$2:$A$16</c:f>
              <c:numCache>
                <c:formatCode>General</c:formatCode>
                <c:ptCount val="15"/>
                <c:pt idx="0">
                  <c:v>1900</c:v>
                </c:pt>
                <c:pt idx="1">
                  <c:v>1910</c:v>
                </c:pt>
                <c:pt idx="2">
                  <c:v>1920</c:v>
                </c:pt>
                <c:pt idx="3">
                  <c:v>1930</c:v>
                </c:pt>
                <c:pt idx="4">
                  <c:v>1940</c:v>
                </c:pt>
                <c:pt idx="5">
                  <c:v>1950</c:v>
                </c:pt>
                <c:pt idx="6">
                  <c:v>1960</c:v>
                </c:pt>
                <c:pt idx="7">
                  <c:v>1970</c:v>
                </c:pt>
                <c:pt idx="8">
                  <c:v>1980</c:v>
                </c:pt>
                <c:pt idx="9">
                  <c:v>1990</c:v>
                </c:pt>
                <c:pt idx="10">
                  <c:v>2000</c:v>
                </c:pt>
                <c:pt idx="11">
                  <c:v>2010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Blad1!$B$2:$B$16</c:f>
              <c:numCache>
                <c:formatCode>General</c:formatCode>
                <c:ptCount val="15"/>
                <c:pt idx="0">
                  <c:v>2</c:v>
                </c:pt>
                <c:pt idx="1">
                  <c:v>0</c:v>
                </c:pt>
                <c:pt idx="2">
                  <c:v>10</c:v>
                </c:pt>
                <c:pt idx="3">
                  <c:v>32</c:v>
                </c:pt>
                <c:pt idx="4">
                  <c:v>24</c:v>
                </c:pt>
                <c:pt idx="5">
                  <c:v>39</c:v>
                </c:pt>
                <c:pt idx="6">
                  <c:v>21</c:v>
                </c:pt>
                <c:pt idx="7">
                  <c:v>81</c:v>
                </c:pt>
                <c:pt idx="8">
                  <c:v>102</c:v>
                </c:pt>
                <c:pt idx="9">
                  <c:v>139</c:v>
                </c:pt>
                <c:pt idx="10">
                  <c:v>135</c:v>
                </c:pt>
                <c:pt idx="11">
                  <c:v>106</c:v>
                </c:pt>
                <c:pt idx="12">
                  <c:v>51</c:v>
                </c:pt>
                <c:pt idx="13">
                  <c:v>25</c:v>
                </c:pt>
                <c:pt idx="1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1F-6A44-8207-66E4DE8E68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238336"/>
        <c:axId val="46285184"/>
      </c:lineChart>
      <c:catAx>
        <c:axId val="46238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790">
            <a:solidFill>
              <a:srgbClr val="808080"/>
            </a:solidFill>
            <a:prstDash val="solid"/>
          </a:ln>
        </c:spPr>
        <c:txPr>
          <a:bodyPr rot="-5400000" vert="horz"/>
          <a:lstStyle/>
          <a:p>
            <a:pPr>
              <a:defRPr sz="101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nl-NL"/>
          </a:p>
        </c:txPr>
        <c:crossAx val="46285184"/>
        <c:crosses val="autoZero"/>
        <c:auto val="1"/>
        <c:lblAlgn val="ctr"/>
        <c:lblOffset val="100"/>
        <c:noMultiLvlLbl val="0"/>
      </c:catAx>
      <c:valAx>
        <c:axId val="46285184"/>
        <c:scaling>
          <c:orientation val="minMax"/>
        </c:scaling>
        <c:delete val="0"/>
        <c:axPos val="l"/>
        <c:majorGridlines>
          <c:spPr>
            <a:ln w="1790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1790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1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nl-NL"/>
          </a:p>
        </c:txPr>
        <c:crossAx val="462383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1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nl-NL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6AB9CF-531A-8D4B-A8FC-1DB8EAB9D415}" type="doc">
      <dgm:prSet loTypeId="urn:microsoft.com/office/officeart/2005/8/layout/pyramid4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nl-NL"/>
        </a:p>
      </dgm:t>
    </dgm:pt>
    <dgm:pt modelId="{21C69BB2-8A68-DF44-88C7-BF6AA3D02823}">
      <dgm:prSet phldrT="[Tekst]"/>
      <dgm:spPr/>
      <dgm:t>
        <a:bodyPr/>
        <a:lstStyle/>
        <a:p>
          <a:r>
            <a:rPr lang="nl-NL" dirty="0" err="1"/>
            <a:t>Giga</a:t>
          </a:r>
          <a:r>
            <a:rPr lang="nl-NL" dirty="0"/>
            <a:t>-gemeente</a:t>
          </a:r>
        </a:p>
      </dgm:t>
    </dgm:pt>
    <dgm:pt modelId="{06354091-8DFE-6341-A452-088685D4C66E}" type="parTrans" cxnId="{B19DBB0E-03F3-834F-BF3A-93E782783420}">
      <dgm:prSet/>
      <dgm:spPr/>
      <dgm:t>
        <a:bodyPr/>
        <a:lstStyle/>
        <a:p>
          <a:endParaRPr lang="nl-NL"/>
        </a:p>
      </dgm:t>
    </dgm:pt>
    <dgm:pt modelId="{8DB3D5B6-F603-3D41-987E-BFA5592155A0}" type="sibTrans" cxnId="{B19DBB0E-03F3-834F-BF3A-93E782783420}">
      <dgm:prSet/>
      <dgm:spPr/>
      <dgm:t>
        <a:bodyPr/>
        <a:lstStyle/>
        <a:p>
          <a:endParaRPr lang="nl-NL"/>
        </a:p>
      </dgm:t>
    </dgm:pt>
    <dgm:pt modelId="{E244A0AC-D39B-0042-A695-47E08774C20F}">
      <dgm:prSet phldrT="[Tekst]"/>
      <dgm:spPr/>
      <dgm:t>
        <a:bodyPr/>
        <a:lstStyle/>
        <a:p>
          <a:r>
            <a:rPr lang="nl-NL" dirty="0"/>
            <a:t>Vierde bestuurslaag</a:t>
          </a:r>
        </a:p>
      </dgm:t>
    </dgm:pt>
    <dgm:pt modelId="{42B1D5A5-B7A6-0948-925B-95101CA2DDB6}" type="parTrans" cxnId="{8DF55ADF-9128-854D-A073-CAE9A5969E38}">
      <dgm:prSet/>
      <dgm:spPr/>
      <dgm:t>
        <a:bodyPr/>
        <a:lstStyle/>
        <a:p>
          <a:endParaRPr lang="nl-NL"/>
        </a:p>
      </dgm:t>
    </dgm:pt>
    <dgm:pt modelId="{4745571A-D09C-E54A-997D-973B7CB7A1F7}" type="sibTrans" cxnId="{8DF55ADF-9128-854D-A073-CAE9A5969E38}">
      <dgm:prSet/>
      <dgm:spPr/>
      <dgm:t>
        <a:bodyPr/>
        <a:lstStyle/>
        <a:p>
          <a:endParaRPr lang="nl-NL"/>
        </a:p>
      </dgm:t>
    </dgm:pt>
    <dgm:pt modelId="{39A310D0-5E84-C940-8CB0-805E33B8EDEC}">
      <dgm:prSet phldrT="[Tekst]"/>
      <dgm:spPr/>
      <dgm:t>
        <a:bodyPr/>
        <a:lstStyle/>
        <a:p>
          <a:endParaRPr lang="nl-NL" dirty="0"/>
        </a:p>
      </dgm:t>
    </dgm:pt>
    <dgm:pt modelId="{8ED78770-46A8-D143-BC11-44ADC3078ED1}" type="parTrans" cxnId="{C9B0F734-8B57-834A-B33E-16B6111BD054}">
      <dgm:prSet/>
      <dgm:spPr/>
      <dgm:t>
        <a:bodyPr/>
        <a:lstStyle/>
        <a:p>
          <a:endParaRPr lang="nl-NL"/>
        </a:p>
      </dgm:t>
    </dgm:pt>
    <dgm:pt modelId="{5D9BC36B-5CF2-A147-9814-1ACBEAD7C639}" type="sibTrans" cxnId="{C9B0F734-8B57-834A-B33E-16B6111BD054}">
      <dgm:prSet/>
      <dgm:spPr/>
      <dgm:t>
        <a:bodyPr/>
        <a:lstStyle/>
        <a:p>
          <a:endParaRPr lang="nl-NL"/>
        </a:p>
      </dgm:t>
    </dgm:pt>
    <dgm:pt modelId="{153BA535-5E8A-EC45-8C80-BFF3BF4A40C1}">
      <dgm:prSet phldrT="[Tekst]"/>
      <dgm:spPr/>
      <dgm:t>
        <a:bodyPr/>
        <a:lstStyle/>
        <a:p>
          <a:r>
            <a:rPr lang="nl-NL" dirty="0"/>
            <a:t>Sterke provincie</a:t>
          </a:r>
        </a:p>
      </dgm:t>
    </dgm:pt>
    <dgm:pt modelId="{94432B74-6B40-BF44-83BB-A9FA2FF182B9}" type="parTrans" cxnId="{48C01D22-3ECB-1C4E-8DED-979E64377C29}">
      <dgm:prSet/>
      <dgm:spPr/>
      <dgm:t>
        <a:bodyPr/>
        <a:lstStyle/>
        <a:p>
          <a:endParaRPr lang="nl-NL"/>
        </a:p>
      </dgm:t>
    </dgm:pt>
    <dgm:pt modelId="{ACAB5307-3C71-3045-BCA1-D65EAE7336DA}" type="sibTrans" cxnId="{48C01D22-3ECB-1C4E-8DED-979E64377C29}">
      <dgm:prSet/>
      <dgm:spPr/>
      <dgm:t>
        <a:bodyPr/>
        <a:lstStyle/>
        <a:p>
          <a:endParaRPr lang="nl-NL"/>
        </a:p>
      </dgm:t>
    </dgm:pt>
    <dgm:pt modelId="{14FBFFB9-A29C-EC41-919D-9E8E79B937DE}" type="pres">
      <dgm:prSet presAssocID="{906AB9CF-531A-8D4B-A8FC-1DB8EAB9D415}" presName="compositeShape" presStyleCnt="0">
        <dgm:presLayoutVars>
          <dgm:chMax val="9"/>
          <dgm:dir/>
          <dgm:resizeHandles val="exact"/>
        </dgm:presLayoutVars>
      </dgm:prSet>
      <dgm:spPr/>
    </dgm:pt>
    <dgm:pt modelId="{C61F6166-C151-7740-AE62-5BEC0B73C921}" type="pres">
      <dgm:prSet presAssocID="{906AB9CF-531A-8D4B-A8FC-1DB8EAB9D415}" presName="triangle1" presStyleLbl="node1" presStyleIdx="0" presStyleCnt="4" custLinFactNeighborX="55514" custLinFactNeighborY="-3729">
        <dgm:presLayoutVars>
          <dgm:bulletEnabled val="1"/>
        </dgm:presLayoutVars>
      </dgm:prSet>
      <dgm:spPr/>
    </dgm:pt>
    <dgm:pt modelId="{3F304706-B478-8D4E-9BCE-F7E5A1C1274D}" type="pres">
      <dgm:prSet presAssocID="{906AB9CF-531A-8D4B-A8FC-1DB8EAB9D415}" presName="triangle2" presStyleLbl="node1" presStyleIdx="1" presStyleCnt="4" custLinFactNeighborX="55928">
        <dgm:presLayoutVars>
          <dgm:bulletEnabled val="1"/>
        </dgm:presLayoutVars>
      </dgm:prSet>
      <dgm:spPr/>
    </dgm:pt>
    <dgm:pt modelId="{F03FC2DA-D69E-8A44-A542-4A4910266806}" type="pres">
      <dgm:prSet presAssocID="{906AB9CF-531A-8D4B-A8FC-1DB8EAB9D415}" presName="triangle3" presStyleLbl="node1" presStyleIdx="2" presStyleCnt="4" custLinFactNeighborX="54222">
        <dgm:presLayoutVars>
          <dgm:bulletEnabled val="1"/>
        </dgm:presLayoutVars>
      </dgm:prSet>
      <dgm:spPr/>
    </dgm:pt>
    <dgm:pt modelId="{68081A98-15A4-5142-B594-87C2FF24FBAE}" type="pres">
      <dgm:prSet presAssocID="{906AB9CF-531A-8D4B-A8FC-1DB8EAB9D415}" presName="triangle4" presStyleLbl="node1" presStyleIdx="3" presStyleCnt="4" custLinFactNeighborX="55100" custLinFactNeighborY="0">
        <dgm:presLayoutVars>
          <dgm:bulletEnabled val="1"/>
        </dgm:presLayoutVars>
      </dgm:prSet>
      <dgm:spPr/>
    </dgm:pt>
  </dgm:ptLst>
  <dgm:cxnLst>
    <dgm:cxn modelId="{B19DBB0E-03F3-834F-BF3A-93E782783420}" srcId="{906AB9CF-531A-8D4B-A8FC-1DB8EAB9D415}" destId="{21C69BB2-8A68-DF44-88C7-BF6AA3D02823}" srcOrd="0" destOrd="0" parTransId="{06354091-8DFE-6341-A452-088685D4C66E}" sibTransId="{8DB3D5B6-F603-3D41-987E-BFA5592155A0}"/>
    <dgm:cxn modelId="{48C01D22-3ECB-1C4E-8DED-979E64377C29}" srcId="{906AB9CF-531A-8D4B-A8FC-1DB8EAB9D415}" destId="{153BA535-5E8A-EC45-8C80-BFF3BF4A40C1}" srcOrd="3" destOrd="0" parTransId="{94432B74-6B40-BF44-83BB-A9FA2FF182B9}" sibTransId="{ACAB5307-3C71-3045-BCA1-D65EAE7336DA}"/>
    <dgm:cxn modelId="{69FF8423-4353-465E-ADF0-BB523CDE0209}" type="presOf" srcId="{906AB9CF-531A-8D4B-A8FC-1DB8EAB9D415}" destId="{14FBFFB9-A29C-EC41-919D-9E8E79B937DE}" srcOrd="0" destOrd="0" presId="urn:microsoft.com/office/officeart/2005/8/layout/pyramid4"/>
    <dgm:cxn modelId="{81A28923-026A-47A1-B81A-CCE0AC4253FD}" type="presOf" srcId="{E244A0AC-D39B-0042-A695-47E08774C20F}" destId="{3F304706-B478-8D4E-9BCE-F7E5A1C1274D}" srcOrd="0" destOrd="0" presId="urn:microsoft.com/office/officeart/2005/8/layout/pyramid4"/>
    <dgm:cxn modelId="{C9B0F734-8B57-834A-B33E-16B6111BD054}" srcId="{906AB9CF-531A-8D4B-A8FC-1DB8EAB9D415}" destId="{39A310D0-5E84-C940-8CB0-805E33B8EDEC}" srcOrd="2" destOrd="0" parTransId="{8ED78770-46A8-D143-BC11-44ADC3078ED1}" sibTransId="{5D9BC36B-5CF2-A147-9814-1ACBEAD7C639}"/>
    <dgm:cxn modelId="{E3788581-C2EA-42DA-A1CA-2988CECF1622}" type="presOf" srcId="{153BA535-5E8A-EC45-8C80-BFF3BF4A40C1}" destId="{68081A98-15A4-5142-B594-87C2FF24FBAE}" srcOrd="0" destOrd="0" presId="urn:microsoft.com/office/officeart/2005/8/layout/pyramid4"/>
    <dgm:cxn modelId="{8F342292-ED3F-432E-B0CD-41956E19BE2B}" type="presOf" srcId="{39A310D0-5E84-C940-8CB0-805E33B8EDEC}" destId="{F03FC2DA-D69E-8A44-A542-4A4910266806}" srcOrd="0" destOrd="0" presId="urn:microsoft.com/office/officeart/2005/8/layout/pyramid4"/>
    <dgm:cxn modelId="{7ED189DE-A392-4D04-A28B-BFFA965B3A75}" type="presOf" srcId="{21C69BB2-8A68-DF44-88C7-BF6AA3D02823}" destId="{C61F6166-C151-7740-AE62-5BEC0B73C921}" srcOrd="0" destOrd="0" presId="urn:microsoft.com/office/officeart/2005/8/layout/pyramid4"/>
    <dgm:cxn modelId="{8DF55ADF-9128-854D-A073-CAE9A5969E38}" srcId="{906AB9CF-531A-8D4B-A8FC-1DB8EAB9D415}" destId="{E244A0AC-D39B-0042-A695-47E08774C20F}" srcOrd="1" destOrd="0" parTransId="{42B1D5A5-B7A6-0948-925B-95101CA2DDB6}" sibTransId="{4745571A-D09C-E54A-997D-973B7CB7A1F7}"/>
    <dgm:cxn modelId="{987D9D10-2853-4CE8-8FF1-B53CB43CB663}" type="presParOf" srcId="{14FBFFB9-A29C-EC41-919D-9E8E79B937DE}" destId="{C61F6166-C151-7740-AE62-5BEC0B73C921}" srcOrd="0" destOrd="0" presId="urn:microsoft.com/office/officeart/2005/8/layout/pyramid4"/>
    <dgm:cxn modelId="{E50D75B6-D637-4F0D-8390-4E2D8DA288D0}" type="presParOf" srcId="{14FBFFB9-A29C-EC41-919D-9E8E79B937DE}" destId="{3F304706-B478-8D4E-9BCE-F7E5A1C1274D}" srcOrd="1" destOrd="0" presId="urn:microsoft.com/office/officeart/2005/8/layout/pyramid4"/>
    <dgm:cxn modelId="{15A79784-1E46-4F49-AB33-613A210A0EE0}" type="presParOf" srcId="{14FBFFB9-A29C-EC41-919D-9E8E79B937DE}" destId="{F03FC2DA-D69E-8A44-A542-4A4910266806}" srcOrd="2" destOrd="0" presId="urn:microsoft.com/office/officeart/2005/8/layout/pyramid4"/>
    <dgm:cxn modelId="{D3C1E29C-9D47-4F16-BF90-D22EFC6A8B5B}" type="presParOf" srcId="{14FBFFB9-A29C-EC41-919D-9E8E79B937DE}" destId="{68081A98-15A4-5142-B594-87C2FF24FBAE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F6166-C151-7740-AE62-5BEC0B73C921}">
      <dsp:nvSpPr>
        <dsp:cNvPr id="0" name=""/>
        <dsp:cNvSpPr/>
      </dsp:nvSpPr>
      <dsp:spPr>
        <a:xfrm>
          <a:off x="5323176" y="0"/>
          <a:ext cx="2793912" cy="2793912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 err="1"/>
            <a:t>Giga</a:t>
          </a:r>
          <a:r>
            <a:rPr lang="nl-NL" sz="1700" kern="1200" dirty="0"/>
            <a:t>-gemeente</a:t>
          </a:r>
        </a:p>
      </dsp:txBody>
      <dsp:txXfrm>
        <a:off x="6021654" y="1396956"/>
        <a:ext cx="1396956" cy="1396956"/>
      </dsp:txXfrm>
    </dsp:sp>
    <dsp:sp modelId="{3F304706-B478-8D4E-9BCE-F7E5A1C1274D}">
      <dsp:nvSpPr>
        <dsp:cNvPr id="0" name=""/>
        <dsp:cNvSpPr/>
      </dsp:nvSpPr>
      <dsp:spPr>
        <a:xfrm>
          <a:off x="3937787" y="2793912"/>
          <a:ext cx="2793912" cy="2793912"/>
        </a:xfrm>
        <a:prstGeom prst="triangle">
          <a:avLst/>
        </a:prstGeom>
        <a:gradFill rotWithShape="0">
          <a:gsLst>
            <a:gs pos="0">
              <a:schemeClr val="accent4">
                <a:hueOff val="2370014"/>
                <a:satOff val="10753"/>
                <a:lumOff val="25229"/>
                <a:alphaOff val="0"/>
                <a:shade val="51000"/>
                <a:satMod val="130000"/>
              </a:schemeClr>
            </a:gs>
            <a:gs pos="80000">
              <a:schemeClr val="accent4">
                <a:hueOff val="2370014"/>
                <a:satOff val="10753"/>
                <a:lumOff val="25229"/>
                <a:alphaOff val="0"/>
                <a:shade val="93000"/>
                <a:satMod val="130000"/>
              </a:schemeClr>
            </a:gs>
            <a:gs pos="100000">
              <a:schemeClr val="accent4">
                <a:hueOff val="2370014"/>
                <a:satOff val="10753"/>
                <a:lumOff val="2522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Vierde bestuurslaag</a:t>
          </a:r>
        </a:p>
      </dsp:txBody>
      <dsp:txXfrm>
        <a:off x="4636265" y="4190868"/>
        <a:ext cx="1396956" cy="1396956"/>
      </dsp:txXfrm>
    </dsp:sp>
    <dsp:sp modelId="{F03FC2DA-D69E-8A44-A542-4A4910266806}">
      <dsp:nvSpPr>
        <dsp:cNvPr id="0" name=""/>
        <dsp:cNvSpPr/>
      </dsp:nvSpPr>
      <dsp:spPr>
        <a:xfrm rot="10800000">
          <a:off x="5287079" y="2793912"/>
          <a:ext cx="2793912" cy="2793912"/>
        </a:xfrm>
        <a:prstGeom prst="triangle">
          <a:avLst/>
        </a:prstGeom>
        <a:gradFill rotWithShape="0">
          <a:gsLst>
            <a:gs pos="0">
              <a:schemeClr val="accent4">
                <a:hueOff val="4740029"/>
                <a:satOff val="21505"/>
                <a:lumOff val="50458"/>
                <a:alphaOff val="0"/>
                <a:shade val="51000"/>
                <a:satMod val="130000"/>
              </a:schemeClr>
            </a:gs>
            <a:gs pos="80000">
              <a:schemeClr val="accent4">
                <a:hueOff val="4740029"/>
                <a:satOff val="21505"/>
                <a:lumOff val="50458"/>
                <a:alphaOff val="0"/>
                <a:shade val="93000"/>
                <a:satMod val="130000"/>
              </a:schemeClr>
            </a:gs>
            <a:gs pos="100000">
              <a:schemeClr val="accent4">
                <a:hueOff val="4740029"/>
                <a:satOff val="21505"/>
                <a:lumOff val="50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700" kern="1200" dirty="0"/>
        </a:p>
      </dsp:txBody>
      <dsp:txXfrm rot="10800000">
        <a:off x="5985557" y="2793912"/>
        <a:ext cx="1396956" cy="1396956"/>
      </dsp:txXfrm>
    </dsp:sp>
    <dsp:sp modelId="{68081A98-15A4-5142-B594-87C2FF24FBAE}">
      <dsp:nvSpPr>
        <dsp:cNvPr id="0" name=""/>
        <dsp:cNvSpPr/>
      </dsp:nvSpPr>
      <dsp:spPr>
        <a:xfrm>
          <a:off x="6708566" y="2793912"/>
          <a:ext cx="2793912" cy="2793912"/>
        </a:xfrm>
        <a:prstGeom prst="triangle">
          <a:avLst/>
        </a:prstGeom>
        <a:gradFill rotWithShape="0">
          <a:gsLst>
            <a:gs pos="0">
              <a:schemeClr val="accent4">
                <a:hueOff val="7110043"/>
                <a:satOff val="32258"/>
                <a:lumOff val="75687"/>
                <a:alphaOff val="0"/>
                <a:shade val="51000"/>
                <a:satMod val="130000"/>
              </a:schemeClr>
            </a:gs>
            <a:gs pos="80000">
              <a:schemeClr val="accent4">
                <a:hueOff val="7110043"/>
                <a:satOff val="32258"/>
                <a:lumOff val="75687"/>
                <a:alphaOff val="0"/>
                <a:shade val="93000"/>
                <a:satMod val="130000"/>
              </a:schemeClr>
            </a:gs>
            <a:gs pos="100000">
              <a:schemeClr val="accent4">
                <a:hueOff val="7110043"/>
                <a:satOff val="32258"/>
                <a:lumOff val="7568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Sterke provincie</a:t>
          </a:r>
        </a:p>
      </dsp:txBody>
      <dsp:txXfrm>
        <a:off x="7407044" y="4190868"/>
        <a:ext cx="1396956" cy="13969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F59E5-1CDF-824F-B57B-B5369161AF00}" type="datetimeFigureOut">
              <a:rPr lang="nl-NL" smtClean="0"/>
              <a:t>31-1-2022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80F7A-41B4-6042-BE60-07BFB5B311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4378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1B7AA9-8341-B045-ABFC-B146A9796976}" type="slidenum">
              <a:rPr lang="nl-NL" altLang="x-none"/>
              <a:pPr>
                <a:defRPr/>
              </a:pPr>
              <a:t>14</a:t>
            </a:fld>
            <a:endParaRPr lang="nl-NL" altLang="x-none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011534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57cda70c7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g757cda70c7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1558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757cda70c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757cda70c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4757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5b993b33a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g5b993b33a2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9" name="Google Shape;449;g5b993b33a2_0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NL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1149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757cda70c7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757cda70c7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g757cda70c7_0_1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4821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80F7A-41B4-6042-BE60-07BFB5B3116E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3055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80F7A-41B4-6042-BE60-07BFB5B3116E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9785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80F7A-41B4-6042-BE60-07BFB5B3116E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338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1B7AA9-8341-B045-ABFC-B146A9796976}" type="slidenum">
              <a:rPr lang="nl-NL" altLang="x-none"/>
              <a:pPr>
                <a:defRPr/>
              </a:pPr>
              <a:t>52</a:t>
            </a:fld>
            <a:endParaRPr lang="nl-NL" altLang="x-none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011534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1B7AA9-8341-B045-ABFC-B146A9796976}" type="slidenum">
              <a:rPr lang="nl-NL" altLang="x-none"/>
              <a:pPr>
                <a:defRPr/>
              </a:pPr>
              <a:t>53</a:t>
            </a:fld>
            <a:endParaRPr lang="nl-NL" altLang="x-none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011534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57cda70c7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g757cda70c7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5422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1B7AA9-8341-B045-ABFC-B146A9796976}" type="slidenum">
              <a:rPr lang="nl-NL" altLang="x-none"/>
              <a:pPr>
                <a:defRPr/>
              </a:pPr>
              <a:t>15</a:t>
            </a:fld>
            <a:endParaRPr lang="nl-NL" altLang="x-none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0115347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5b993b33a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g5b993b33a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5" name="Google Shape;425;g5b993b33a2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NL"/>
              <a:t>63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335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5b993b33a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g5b993b33a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2" name="Google Shape;432;g5b993b33a2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NL"/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59605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4CC766EC-B9DA-1147-A6C9-F621550862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DBEBB8B-A5F6-C640-BFFC-5E2A8B0FFC77}" type="slidenum">
              <a:rPr lang="nl-NL" altLang="en-US" sz="1200"/>
              <a:pPr eaLnBrk="1" hangingPunct="1"/>
              <a:t>70</a:t>
            </a:fld>
            <a:endParaRPr lang="nl-NL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56123E9F-B420-B143-9438-C9E45C9F28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448CA87-E6F2-FA42-B3C6-F1AE25DE79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1177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656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7603E9-A22B-0F48-A54D-8104D9F71E09}" type="slidenum">
              <a:rPr lang="nl-NL"/>
              <a:pPr/>
              <a:t>84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5663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3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3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2" name="Google Shape;232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4 scenario’s. Welke past het best bij Halderberge?</a:t>
            </a:r>
            <a:endParaRPr/>
          </a:p>
        </p:txBody>
      </p:sp>
      <p:sp>
        <p:nvSpPr>
          <p:cNvPr id="233" name="Google Shape;233;p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BMC</a:t>
            </a:r>
            <a:endParaRPr/>
          </a:p>
        </p:txBody>
      </p:sp>
      <p:sp>
        <p:nvSpPr>
          <p:cNvPr id="234" name="Google Shape;234;p4:notes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21-04-16</a:t>
            </a:r>
            <a:endParaRPr/>
          </a:p>
        </p:txBody>
      </p:sp>
      <p:sp>
        <p:nvSpPr>
          <p:cNvPr id="235" name="Google Shape;235;p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110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757cda70c7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757cda70c7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g757cda70c7_0_4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112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02747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5b993b33a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g5b993b33a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7" name="Google Shape;517;g5b993b33a2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113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9427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6b6bcb55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6b6bcb55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g6b6bcb559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114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4876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1B7AA9-8341-B045-ABFC-B146A9796976}" type="slidenum">
              <a:rPr lang="nl-NL" altLang="x-none"/>
              <a:pPr>
                <a:defRPr/>
              </a:pPr>
              <a:t>19</a:t>
            </a:fld>
            <a:endParaRPr lang="nl-NL" altLang="x-none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0115347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5b993b33a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1" name="Google Shape;531;g5b993b33a2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2" name="Google Shape;532;g5b993b33a2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115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5780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5b993b33a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g5b993b33a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6" name="Google Shape;396;g5b993b33a2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4043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5b993b33a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g5b993b33a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3" name="Google Shape;403;g5b993b33a2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5782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757cda70c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757cda70c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g757cda70c7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9623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5b993b33a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5b993b33a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8" name="Google Shape;418;g5b993b33a2_0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NL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2688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5b993b33a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g5b993b33a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5" name="Google Shape;425;g5b993b33a2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NL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282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5b993b33a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g5b993b33a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2" name="Google Shape;432;g5b993b33a2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NL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8851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4613" y="1644654"/>
            <a:ext cx="7548562" cy="1470025"/>
          </a:xfrm>
        </p:spPr>
        <p:txBody>
          <a:bodyPr lIns="91440"/>
          <a:lstStyle>
            <a:lvl1pPr>
              <a:lnSpc>
                <a:spcPts val="25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RUIMTE VOOR DE TITEL, ARIAL NARROW BOLD 26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035304"/>
            <a:ext cx="7554912" cy="1101725"/>
          </a:xfrm>
        </p:spPr>
        <p:txBody>
          <a:bodyPr lIns="91440"/>
          <a:lstStyle>
            <a:lvl1pPr marL="0" indent="0">
              <a:lnSpc>
                <a:spcPts val="2600"/>
              </a:lnSpc>
              <a:buFont typeface="Wingdings" pitchFamily="2" charset="2"/>
              <a:buNone/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RUIMTE VOOR DE SUBTITEL ARIAL NARROW C18/26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lnSpc>
                <a:spcPct val="100000"/>
              </a:lnSpc>
              <a:defRPr sz="1400"/>
            </a:lvl1pPr>
          </a:lstStyle>
          <a:p>
            <a:fld id="{9703E772-6FC1-0645-8FE0-095E59496717}" type="datetime1">
              <a:rPr lang="nl-NL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lnSpc>
                <a:spcPct val="100000"/>
              </a:lnSpc>
              <a:defRPr sz="1400"/>
            </a:lvl1pPr>
          </a:lstStyle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lnSpc>
                <a:spcPct val="100000"/>
              </a:lnSpc>
              <a:defRPr sz="1400"/>
            </a:lvl1pPr>
          </a:lstStyle>
          <a:p>
            <a:fld id="{3967405B-20EF-4A43-8D8B-0ADB55FD7571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29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33D56-A42F-0D4D-B564-D9B84AD041C6}" type="datetime1">
              <a:rPr lang="nl-NL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1993F-C34A-A84E-A73A-1D16D0C5FE23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16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934202" y="363542"/>
            <a:ext cx="1951038" cy="524827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079500" y="363542"/>
            <a:ext cx="5702300" cy="524827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6A815-DC5A-6F4A-96ED-515D19777687}" type="datetime1">
              <a:rPr lang="nl-NL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899F42-E0DB-B947-9D09-91A88C74B286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27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Democratic Dillemmas of European Governance - Lecture 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4F7C4-8E28-4E3C-8545-3E021D599D71}" type="slidenum">
              <a:rPr lang="en-GB" altLang="nl-NL"/>
              <a:pPr>
                <a:defRPr/>
              </a:pPr>
              <a:t>‹nr.›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70689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689CE-599C-9C4A-988B-7B5559DF7476}" type="datetime1">
              <a:rPr lang="nl-NL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B70665-DF0D-584E-9799-74198FC36563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419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FDAB2-11E8-D34B-BB5B-048251B31819}" type="datetime1">
              <a:rPr lang="nl-NL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E92328-2AD5-E648-99FD-3D5F23DD8C08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78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079500" y="2051054"/>
            <a:ext cx="3824288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056188" y="2051054"/>
            <a:ext cx="38258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F75C32-CC82-C244-9235-FAD79862E243}" type="datetime1">
              <a:rPr lang="nl-NL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CE4A7-F0A3-A440-A085-F1A92097CE6E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065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98740E-FABA-A846-B455-EED4458FFBA0}" type="datetime1">
              <a:rPr lang="nl-NL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0665E-5E53-8749-AE61-D58B878B827B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84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C2AF8-88AC-E44D-B920-71360FDBA688}" type="datetime1">
              <a:rPr lang="nl-NL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65F1CB-BE74-824D-85FE-AFB221DDC56B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818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EA7689-5F7D-4B4C-BC05-783EF94DD046}" type="datetime1">
              <a:rPr lang="nl-NL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22CCDB-8F68-0445-95E4-10822B0B5515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960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EB9A4F-C485-1748-836C-69241E733F90}" type="datetime1">
              <a:rPr lang="nl-NL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A97BEB-66C8-434F-AA70-352B9D1C6635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75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E5FE6A-C75A-AF45-9310-43D8128158CD}" type="datetime1">
              <a:rPr lang="nl-NL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77616-3DBE-494F-B8A2-1B1E533FDE50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6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363538"/>
            <a:ext cx="780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2" y="2051054"/>
            <a:ext cx="7802563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72377" y="6402388"/>
            <a:ext cx="9366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0C4278D-2125-494A-B889-E71008E4F9C6}" type="datetime1">
              <a:rPr lang="nl-NL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31-1-2022</a:t>
            </a:fld>
            <a:endParaRPr lang="nl-NL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0125" y="6402388"/>
            <a:ext cx="4032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3C7C405-95CF-3547-95C4-244A9A124412}" type="slidenum">
              <a:rPr lang="nl-NL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079500" y="1636713"/>
            <a:ext cx="8064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11" descr="UT_Logo_2400_Black_NL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6335713"/>
            <a:ext cx="19939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35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 Narrow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 Narrow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 Narrow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 Narrow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charset="0"/>
        <a:buChar char="§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38163" indent="-2809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charset="0"/>
        <a:buChar char="§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801688" indent="-2381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077913" indent="-2508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1344613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18018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2590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27162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1734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youtube.com/watch?v=KS9EMvbBq_U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eg"/><Relationship Id="rId4" Type="http://schemas.openxmlformats.org/officeDocument/2006/relationships/hyperlink" Target="https://www.youtube.com/v/CYaXrE_Rhws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youtube.com/watch?v=K6iwTE2CsbM" TargetMode="Externa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coronapapers.nl/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stukroodvlees.nl/wp-content/uploads/2021/02/GIF.gif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3757" y="1949140"/>
            <a:ext cx="8056485" cy="2908498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nl-NL" sz="7200" dirty="0"/>
              <a:t>Stedelijk en regionaal bestuur</a:t>
            </a:r>
            <a:br>
              <a:rPr lang="nl-NL" sz="7200" dirty="0"/>
            </a:br>
            <a:br>
              <a:rPr lang="nl-NL" sz="7200" dirty="0"/>
            </a:br>
            <a:endParaRPr lang="nl-NL" sz="44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924955" y="4209923"/>
            <a:ext cx="4559760" cy="647715"/>
          </a:xfrm>
        </p:spPr>
        <p:txBody>
          <a:bodyPr/>
          <a:lstStyle/>
          <a:p>
            <a:r>
              <a:rPr lang="nl-NL" dirty="0"/>
              <a:t>Prof. dr. Marcel </a:t>
            </a:r>
            <a:r>
              <a:rPr lang="nl-NL" dirty="0" err="1"/>
              <a:t>Boogers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E772-6FC1-0645-8FE0-095E59496717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405B-20EF-4A43-8D8B-0ADB55FD7571}" type="slidenum">
              <a:rPr lang="nl-NL" smtClean="0">
                <a:solidFill>
                  <a:srgbClr val="000000"/>
                </a:solidFill>
              </a:rPr>
              <a:pPr/>
              <a:t>1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37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10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-857250"/>
            <a:ext cx="11430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8876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70548" y="2343901"/>
            <a:ext cx="7548562" cy="14700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6600" b="1" dirty="0">
                <a:solidFill>
                  <a:schemeClr val="bg1"/>
                </a:solidFill>
              </a:rPr>
              <a:t>Eisen aan politieke participatie</a:t>
            </a:r>
            <a:endParaRPr lang="nl-NL" sz="6000" dirty="0"/>
          </a:p>
        </p:txBody>
      </p:sp>
    </p:spTree>
    <p:extLst>
      <p:ext uri="{BB962C8B-B14F-4D97-AF65-F5344CB8AC3E}">
        <p14:creationId xmlns:p14="http://schemas.microsoft.com/office/powerpoint/2010/main" val="165251847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8941" y="260648"/>
            <a:ext cx="8646459" cy="1143000"/>
          </a:xfrm>
        </p:spPr>
        <p:txBody>
          <a:bodyPr/>
          <a:lstStyle/>
          <a:p>
            <a:r>
              <a:rPr lang="nl-NL" sz="5400" b="1" dirty="0">
                <a:solidFill>
                  <a:schemeClr val="tx1"/>
                </a:solidFill>
              </a:rPr>
              <a:t>Eisen aan politieke participatie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395536" y="1700808"/>
            <a:ext cx="8352928" cy="4464496"/>
          </a:xfrm>
        </p:spPr>
        <p:txBody>
          <a:bodyPr/>
          <a:lstStyle/>
          <a:p>
            <a:r>
              <a:rPr lang="nl-NL" sz="2800" b="1" dirty="0"/>
              <a:t>Effectieve invloed</a:t>
            </a:r>
          </a:p>
          <a:p>
            <a:endParaRPr lang="nl-NL" sz="2800" b="1" dirty="0"/>
          </a:p>
          <a:p>
            <a:r>
              <a:rPr lang="nl-NL" sz="2800" b="1" dirty="0" err="1"/>
              <a:t>Inclusiviteit</a:t>
            </a:r>
            <a:r>
              <a:rPr lang="nl-NL" sz="2800" b="1" dirty="0"/>
              <a:t>: iedereen doet mee</a:t>
            </a:r>
          </a:p>
          <a:p>
            <a:endParaRPr lang="nl-NL" sz="2800" b="1" dirty="0"/>
          </a:p>
          <a:p>
            <a:r>
              <a:rPr lang="nl-NL" sz="2800" b="1" dirty="0"/>
              <a:t>Ontwikkeling burgerschap: kennis en vaardigheden</a:t>
            </a:r>
          </a:p>
          <a:p>
            <a:endParaRPr lang="nl-NL" sz="2800" b="1" dirty="0"/>
          </a:p>
          <a:p>
            <a:r>
              <a:rPr lang="nl-NL" sz="2800" b="1" dirty="0"/>
              <a:t>Kwaliteit debat: goede afweging visies en belangen </a:t>
            </a:r>
          </a:p>
          <a:p>
            <a:endParaRPr lang="nl-NL" sz="2800" b="1" dirty="0"/>
          </a:p>
          <a:p>
            <a:r>
              <a:rPr lang="nl-NL" sz="2800" b="1" dirty="0"/>
              <a:t>Legitimiteit: meer steun voor collectieve beslissingen</a:t>
            </a:r>
          </a:p>
        </p:txBody>
      </p:sp>
    </p:spTree>
    <p:extLst>
      <p:ext uri="{BB962C8B-B14F-4D97-AF65-F5344CB8AC3E}">
        <p14:creationId xmlns:p14="http://schemas.microsoft.com/office/powerpoint/2010/main" val="101572936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>
          <a:xfrm>
            <a:off x="-260350" y="457667"/>
            <a:ext cx="9144000" cy="1143000"/>
          </a:xfrm>
        </p:spPr>
        <p:txBody>
          <a:bodyPr/>
          <a:lstStyle/>
          <a:p>
            <a:pPr algn="ctr"/>
            <a:r>
              <a:rPr lang="en-GB" altLang="nl-NL" sz="40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G1000: </a:t>
            </a:r>
            <a:r>
              <a:rPr lang="en-GB" altLang="nl-NL" sz="40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democratische</a:t>
            </a:r>
            <a:r>
              <a:rPr lang="en-GB" altLang="nl-NL" sz="40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GB" altLang="nl-NL" sz="4000" u="sng" dirty="0" err="1">
                <a:solidFill>
                  <a:schemeClr val="tx1"/>
                </a:solidFill>
                <a:latin typeface="Arial Rounded MT Bold" panose="020F0704030504030204" pitchFamily="34" charset="0"/>
                <a:hlinkClick r:id="rId2"/>
              </a:rPr>
              <a:t>innovatie</a:t>
            </a:r>
            <a:endParaRPr lang="en-GB" altLang="nl-NL" sz="4000" u="sng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8915" name="Tijdelijke aanduiding voor dianummer 5"/>
          <p:cNvSpPr>
            <a:spLocks noGrp="1"/>
          </p:cNvSpPr>
          <p:nvPr>
            <p:ph type="sldNum" sz="quarter" idx="11"/>
          </p:nvPr>
        </p:nvSpPr>
        <p:spPr bwMode="auto">
          <a:xfrm>
            <a:off x="8248650" y="6494929"/>
            <a:ext cx="37465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2625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262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262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262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262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262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262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262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262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9DE1A11-47C3-4F38-AF20-4879842D6440}" type="slidenum">
              <a:rPr lang="en-GB" altLang="nl-NL" sz="1000" smtClean="0"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102</a:t>
            </a:fld>
            <a:endParaRPr lang="en-GB" altLang="nl-NL" sz="1000">
              <a:latin typeface="Arial" panose="020B0604020202020204" pitchFamily="34" charset="0"/>
            </a:endParaRPr>
          </a:p>
        </p:txBody>
      </p:sp>
      <p:pic>
        <p:nvPicPr>
          <p:cNvPr id="38916" name="Picture 6" descr="Image result for david van reybrou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867367"/>
            <a:ext cx="25527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 descr="Related imag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2083267"/>
            <a:ext cx="37687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Box 2"/>
          <p:cNvSpPr txBox="1">
            <a:spLocks noChangeArrowheads="1"/>
          </p:cNvSpPr>
          <p:nvPr/>
        </p:nvSpPr>
        <p:spPr bwMode="auto">
          <a:xfrm>
            <a:off x="4311650" y="4747092"/>
            <a:ext cx="4248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nl-NL" altLang="nl-NL" sz="2400"/>
              <a:t>TEGEN  VERKIEZINGEN!</a:t>
            </a:r>
          </a:p>
        </p:txBody>
      </p:sp>
    </p:spTree>
    <p:extLst>
      <p:ext uri="{BB962C8B-B14F-4D97-AF65-F5344CB8AC3E}">
        <p14:creationId xmlns:p14="http://schemas.microsoft.com/office/powerpoint/2010/main" val="294803124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7213" y="-319088"/>
            <a:ext cx="10258425" cy="74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224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657"/>
            <a:ext cx="5261636" cy="690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9401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g531926">
            <a:extLst>
              <a:ext uri="{FF2B5EF4-FFF2-40B4-BE49-F238E27FC236}">
                <a16:creationId xmlns:a16="http://schemas.microsoft.com/office/drawing/2014/main" id="{886DA030-69A2-454B-83B5-8D41BC893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1" y="332656"/>
            <a:ext cx="898659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27459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121525" cy="1143000"/>
          </a:xfrm>
        </p:spPr>
        <p:txBody>
          <a:bodyPr/>
          <a:lstStyle/>
          <a:p>
            <a:r>
              <a:rPr lang="nl-NL" sz="5400" b="1" dirty="0">
                <a:solidFill>
                  <a:schemeClr val="tx1"/>
                </a:solidFill>
              </a:rPr>
              <a:t>Ervaringen G1000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188259" y="1700807"/>
            <a:ext cx="8807823" cy="4659651"/>
          </a:xfrm>
        </p:spPr>
        <p:txBody>
          <a:bodyPr/>
          <a:lstStyle/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Effectieve invloed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: weinig doorwerking in lokale politiek</a:t>
            </a: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Inclusiviteit</a:t>
            </a:r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oververtegenwoordiging ‘participatie-elite’</a:t>
            </a: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Ontwikkeling burgerschap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: kennis en vaardigheden</a:t>
            </a: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Kwaliteit debat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: goede afweging visies en belangen </a:t>
            </a: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Legitimiteit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: meer steun voor collectieve beslissingen</a:t>
            </a:r>
          </a:p>
        </p:txBody>
      </p:sp>
    </p:spTree>
    <p:extLst>
      <p:ext uri="{BB962C8B-B14F-4D97-AF65-F5344CB8AC3E}">
        <p14:creationId xmlns:p14="http://schemas.microsoft.com/office/powerpoint/2010/main" val="381813299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4400" dirty="0"/>
              <a:t>Wanneer doen inwoners mee?</a:t>
            </a:r>
            <a:br>
              <a:rPr lang="nl-NL" sz="4400" dirty="0"/>
            </a:br>
            <a:endParaRPr lang="nl-NL" sz="44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62542" y="3263904"/>
            <a:ext cx="7554912" cy="1101725"/>
          </a:xfrm>
        </p:spPr>
        <p:txBody>
          <a:bodyPr/>
          <a:lstStyle/>
          <a:p>
            <a:r>
              <a:rPr lang="nl-NL" sz="4000" b="1" dirty="0"/>
              <a:t>ACTIE MODEL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E772-6FC1-0645-8FE0-095E59496717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405B-20EF-4A43-8D8B-0ADB55FD7571}" type="slidenum">
              <a:rPr lang="nl-NL" smtClean="0">
                <a:solidFill>
                  <a:srgbClr val="000000"/>
                </a:solidFill>
              </a:rPr>
              <a:pPr/>
              <a:t>107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0098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108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81" y="0"/>
            <a:ext cx="7213413" cy="629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7030711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 txBox="1">
            <a:spLocks noGrp="1"/>
          </p:cNvSpPr>
          <p:nvPr>
            <p:ph type="title"/>
          </p:nvPr>
        </p:nvSpPr>
        <p:spPr>
          <a:xfrm>
            <a:off x="450927" y="188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Schaalvergroting en vermaatschappelijking</a:t>
            </a:r>
            <a:endParaRPr dirty="0"/>
          </a:p>
        </p:txBody>
      </p:sp>
      <p:sp>
        <p:nvSpPr>
          <p:cNvPr id="226" name="Google Shape;226;p36"/>
          <p:cNvSpPr>
            <a:spLocks noGrp="1"/>
          </p:cNvSpPr>
          <p:nvPr>
            <p:ph type="body" idx="1"/>
          </p:nvPr>
        </p:nvSpPr>
        <p:spPr>
          <a:xfrm>
            <a:off x="450927" y="5085184"/>
            <a:ext cx="8229600" cy="10801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500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6"/>
          <p:cNvSpPr/>
          <p:nvPr/>
        </p:nvSpPr>
        <p:spPr>
          <a:xfrm>
            <a:off x="185051" y="1412776"/>
            <a:ext cx="791354" cy="3528392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2500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6"/>
          <p:cNvSpPr txBox="1"/>
          <p:nvPr/>
        </p:nvSpPr>
        <p:spPr>
          <a:xfrm>
            <a:off x="1248554" y="1772816"/>
            <a:ext cx="3190508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schaalvergroten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6"/>
          <p:cNvSpPr txBox="1"/>
          <p:nvPr/>
        </p:nvSpPr>
        <p:spPr>
          <a:xfrm>
            <a:off x="2312057" y="4653136"/>
            <a:ext cx="438694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Vermaatschappelijken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99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11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" y="-981075"/>
            <a:ext cx="9131808" cy="913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5124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latin typeface="Arial"/>
                <a:ea typeface="Arial"/>
                <a:cs typeface="Arial"/>
                <a:sym typeface="Arial"/>
              </a:rPr>
              <a:t>Drie typen gemeenten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38" name="Google Shape;238;p37"/>
          <p:cNvGraphicFramePr/>
          <p:nvPr>
            <p:extLst>
              <p:ext uri="{D42A27DB-BD31-4B8C-83A1-F6EECF244321}">
                <p14:modId xmlns:p14="http://schemas.microsoft.com/office/powerpoint/2010/main" val="878407521"/>
              </p:ext>
            </p:extLst>
          </p:nvPr>
        </p:nvGraphicFramePr>
        <p:xfrm>
          <a:off x="185051" y="1268758"/>
          <a:ext cx="8707431" cy="39805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30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4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2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51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 Narrow"/>
                        <a:buNone/>
                      </a:pPr>
                      <a:r>
                        <a:rPr lang="nl-NL" sz="20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Vermaatschap</a:t>
                      </a:r>
                      <a:r>
                        <a:rPr lang="nl-NL" sz="20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-   </a:t>
                      </a:r>
                      <a:r>
                        <a:rPr lang="nl-NL" sz="200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pelijken</a:t>
                      </a:r>
                      <a:endParaRPr sz="2000" u="none" strike="noStrike" cap="none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endParaRPr sz="2000" u="none" strike="noStrike" cap="none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schaalvergroten</a:t>
                      </a:r>
                      <a:endParaRPr sz="2000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84415" marR="8441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1800" i="1" dirty="0"/>
                        <a:t>Dezelfde overheidsrol:</a:t>
                      </a:r>
                      <a:endParaRPr sz="16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1800" i="1" dirty="0"/>
                        <a:t>sturing en dienstverlening</a:t>
                      </a:r>
                      <a:endParaRPr sz="1800" i="1" dirty="0"/>
                    </a:p>
                  </a:txBody>
                  <a:tcPr marL="84415" marR="8441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1800" i="1" dirty="0"/>
                        <a:t>Andere overheidsrol:</a:t>
                      </a:r>
                      <a:endParaRPr sz="16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1800" i="1" dirty="0" err="1"/>
                        <a:t>co-productie</a:t>
                      </a:r>
                      <a:r>
                        <a:rPr lang="nl-NL" sz="1800" i="1" dirty="0"/>
                        <a:t> en uitbesteding</a:t>
                      </a:r>
                      <a:endParaRPr sz="1800" i="1" dirty="0"/>
                    </a:p>
                  </a:txBody>
                  <a:tcPr marL="84415" marR="8441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1800" i="1" dirty="0"/>
                        <a:t>zelfstandigheid</a:t>
                      </a:r>
                      <a:endParaRPr sz="1800" i="1" dirty="0"/>
                    </a:p>
                  </a:txBody>
                  <a:tcPr marL="84415" marR="8441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1800" dirty="0"/>
                        <a:t>(0. </a:t>
                      </a:r>
                      <a:r>
                        <a:rPr lang="nl-NL" sz="1800" dirty="0" err="1"/>
                        <a:t>Nul-optie</a:t>
                      </a:r>
                      <a:r>
                        <a:rPr lang="nl-NL" sz="1800" dirty="0"/>
                        <a:t>)</a:t>
                      </a:r>
                      <a:endParaRPr sz="1800" dirty="0"/>
                    </a:p>
                  </a:txBody>
                  <a:tcPr marL="84415" marR="8441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1800" dirty="0"/>
                        <a:t>1. Doe-het-zelf-gemeente</a:t>
                      </a:r>
                      <a:endParaRPr sz="1800" dirty="0"/>
                    </a:p>
                  </a:txBody>
                  <a:tcPr marL="84415" marR="8441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3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1800" i="1" dirty="0"/>
                        <a:t>Samenwerking of samenvoeging</a:t>
                      </a:r>
                      <a:endParaRPr sz="1800" i="1" dirty="0"/>
                    </a:p>
                  </a:txBody>
                  <a:tcPr marL="84415" marR="8441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1800"/>
                        <a:t>2. Loketgemeente</a:t>
                      </a:r>
                      <a:endParaRPr sz="1800"/>
                    </a:p>
                  </a:txBody>
                  <a:tcPr marL="84415" marR="8441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1800" dirty="0"/>
                        <a:t>3. Proeftuingemeente</a:t>
                      </a:r>
                      <a:endParaRPr sz="1800" dirty="0"/>
                    </a:p>
                  </a:txBody>
                  <a:tcPr marL="84415" marR="84415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047576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111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4350" y="1204912"/>
            <a:ext cx="1017270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3855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757cda70c7_0_425"/>
          <p:cNvSpPr txBox="1">
            <a:spLocks noGrp="1"/>
          </p:cNvSpPr>
          <p:nvPr>
            <p:ph type="sldNum" idx="12"/>
          </p:nvPr>
        </p:nvSpPr>
        <p:spPr>
          <a:xfrm>
            <a:off x="8509000" y="6400800"/>
            <a:ext cx="374700" cy="476100"/>
          </a:xfrm>
          <a:prstGeom prst="rect">
            <a:avLst/>
          </a:prstGeom>
        </p:spPr>
        <p:txBody>
          <a:bodyPr spcFirstLastPara="1" wrap="square" lIns="91425" tIns="45700" rIns="0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112</a:t>
            </a:fld>
            <a:endParaRPr/>
          </a:p>
        </p:txBody>
      </p:sp>
      <p:pic>
        <p:nvPicPr>
          <p:cNvPr id="513" name="Google Shape;513;g757cda70c7_0_4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1025" y="0"/>
            <a:ext cx="6272975" cy="6272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67823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5b993b33a2_0_34"/>
          <p:cNvSpPr txBox="1">
            <a:spLocks noGrp="1"/>
          </p:cNvSpPr>
          <p:nvPr>
            <p:ph type="title"/>
          </p:nvPr>
        </p:nvSpPr>
        <p:spPr>
          <a:xfrm>
            <a:off x="443000" y="173400"/>
            <a:ext cx="8540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sz="6000"/>
              <a:t>Omgaan met dilemma’s </a:t>
            </a:r>
            <a:endParaRPr sz="6000"/>
          </a:p>
        </p:txBody>
      </p:sp>
      <p:sp>
        <p:nvSpPr>
          <p:cNvPr id="520" name="Google Shape;520;g5b993b33a2_0_34"/>
          <p:cNvSpPr txBox="1">
            <a:spLocks noGrp="1"/>
          </p:cNvSpPr>
          <p:nvPr>
            <p:ph type="body" idx="1"/>
          </p:nvPr>
        </p:nvSpPr>
        <p:spPr>
          <a:xfrm>
            <a:off x="665275" y="1667525"/>
            <a:ext cx="8413500" cy="45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82600" indent="-457200">
              <a:lnSpc>
                <a:spcPct val="78125"/>
              </a:lnSpc>
              <a:spcBef>
                <a:spcPts val="640"/>
              </a:spcBef>
              <a:spcAft>
                <a:spcPts val="0"/>
              </a:spcAft>
              <a:buSzPts val="3200"/>
            </a:pPr>
            <a:r>
              <a:rPr lang="nl-NL" b="1" dirty="0"/>
              <a:t>Politieke dynamiek</a:t>
            </a:r>
            <a:endParaRPr b="1" dirty="0"/>
          </a:p>
          <a:p>
            <a:pPr marL="965200" lvl="1" indent="-457200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nl-NL" dirty="0"/>
              <a:t>politieke sensitiviteit </a:t>
            </a:r>
            <a:r>
              <a:rPr lang="nl-NL" dirty="0" err="1"/>
              <a:t>vs</a:t>
            </a:r>
            <a:r>
              <a:rPr lang="nl-NL" dirty="0"/>
              <a:t> expertoordeel</a:t>
            </a:r>
            <a:endParaRPr dirty="0"/>
          </a:p>
          <a:p>
            <a:pPr marL="800100" indent="-342900">
              <a:lnSpc>
                <a:spcPct val="78125"/>
              </a:lnSpc>
              <a:spcBef>
                <a:spcPts val="640"/>
              </a:spcBef>
              <a:spcAft>
                <a:spcPts val="0"/>
              </a:spcAft>
              <a:buSzPts val="3200"/>
            </a:pPr>
            <a:endParaRPr sz="2400" dirty="0"/>
          </a:p>
          <a:p>
            <a:pPr marL="482600" indent="-457200">
              <a:lnSpc>
                <a:spcPct val="78125"/>
              </a:lnSpc>
              <a:spcBef>
                <a:spcPts val="640"/>
              </a:spcBef>
              <a:spcAft>
                <a:spcPts val="0"/>
              </a:spcAft>
              <a:buSzPts val="3200"/>
            </a:pPr>
            <a:r>
              <a:rPr lang="nl-NL" b="1" dirty="0"/>
              <a:t>‘</a:t>
            </a:r>
            <a:r>
              <a:rPr lang="nl-NL" b="1" dirty="0" err="1"/>
              <a:t>Wethoudersbestuur</a:t>
            </a:r>
            <a:r>
              <a:rPr lang="nl-NL" b="1" dirty="0"/>
              <a:t>’</a:t>
            </a:r>
            <a:endParaRPr b="1" dirty="0"/>
          </a:p>
          <a:p>
            <a:pPr marL="965200" lvl="1" indent="-457200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nl-NL" dirty="0"/>
              <a:t>resultaatgerichtheid </a:t>
            </a:r>
            <a:r>
              <a:rPr lang="nl-NL" dirty="0" err="1"/>
              <a:t>vs</a:t>
            </a:r>
            <a:r>
              <a:rPr lang="nl-NL" dirty="0"/>
              <a:t> publieke waarden</a:t>
            </a:r>
            <a:endParaRPr dirty="0"/>
          </a:p>
          <a:p>
            <a:pPr>
              <a:lnSpc>
                <a:spcPct val="78125"/>
              </a:lnSpc>
              <a:spcBef>
                <a:spcPts val="640"/>
              </a:spcBef>
              <a:spcAft>
                <a:spcPts val="0"/>
              </a:spcAft>
              <a:buSzPts val="3200"/>
            </a:pPr>
            <a:endParaRPr sz="2400" dirty="0"/>
          </a:p>
          <a:p>
            <a:pPr marL="482600" indent="-457200">
              <a:lnSpc>
                <a:spcPct val="78125"/>
              </a:lnSpc>
              <a:spcBef>
                <a:spcPts val="640"/>
              </a:spcBef>
              <a:spcAft>
                <a:spcPts val="0"/>
              </a:spcAft>
              <a:buSzPts val="3200"/>
            </a:pPr>
            <a:r>
              <a:rPr lang="nl-NL" b="1" dirty="0"/>
              <a:t>Regionalisering</a:t>
            </a:r>
            <a:endParaRPr b="1" dirty="0"/>
          </a:p>
          <a:p>
            <a:pPr marL="965200" lvl="1" indent="-457200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nl-NL" dirty="0"/>
              <a:t>lokaal </a:t>
            </a:r>
            <a:r>
              <a:rPr lang="nl-NL" dirty="0" err="1"/>
              <a:t>vs</a:t>
            </a:r>
            <a:r>
              <a:rPr lang="nl-NL" dirty="0"/>
              <a:t> regionaal belang</a:t>
            </a:r>
            <a:endParaRPr dirty="0"/>
          </a:p>
          <a:p>
            <a:pPr>
              <a:lnSpc>
                <a:spcPct val="78125"/>
              </a:lnSpc>
              <a:spcBef>
                <a:spcPts val="640"/>
              </a:spcBef>
              <a:spcAft>
                <a:spcPts val="0"/>
              </a:spcAft>
              <a:buSzPts val="3200"/>
            </a:pPr>
            <a:endParaRPr sz="2400" dirty="0"/>
          </a:p>
          <a:p>
            <a:pPr marL="482600" indent="-457200">
              <a:lnSpc>
                <a:spcPct val="78125"/>
              </a:lnSpc>
              <a:spcBef>
                <a:spcPts val="640"/>
              </a:spcBef>
              <a:spcAft>
                <a:spcPts val="0"/>
              </a:spcAft>
              <a:buSzPts val="3200"/>
            </a:pPr>
            <a:r>
              <a:rPr lang="nl-NL" b="1" dirty="0"/>
              <a:t>Vermaatschappelijking</a:t>
            </a:r>
            <a:endParaRPr b="1" dirty="0"/>
          </a:p>
          <a:p>
            <a:pPr marL="965200" lvl="1" indent="-457200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nl-NL" dirty="0"/>
              <a:t>maatwerk </a:t>
            </a:r>
            <a:r>
              <a:rPr lang="nl-NL" dirty="0" err="1"/>
              <a:t>vs</a:t>
            </a:r>
            <a:r>
              <a:rPr lang="nl-NL" dirty="0"/>
              <a:t> rechtszekerheid</a:t>
            </a:r>
            <a:endParaRPr dirty="0"/>
          </a:p>
        </p:txBody>
      </p:sp>
      <p:sp>
        <p:nvSpPr>
          <p:cNvPr id="521" name="Google Shape;521;g5b993b33a2_0_34"/>
          <p:cNvSpPr txBox="1">
            <a:spLocks noGrp="1"/>
          </p:cNvSpPr>
          <p:nvPr>
            <p:ph type="sldNum" idx="12"/>
          </p:nvPr>
        </p:nvSpPr>
        <p:spPr>
          <a:xfrm>
            <a:off x="8509000" y="6400800"/>
            <a:ext cx="3747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113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956628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6b6bcb5591_0_0"/>
          <p:cNvSpPr txBox="1">
            <a:spLocks noGrp="1"/>
          </p:cNvSpPr>
          <p:nvPr>
            <p:ph type="sldNum" idx="12"/>
          </p:nvPr>
        </p:nvSpPr>
        <p:spPr>
          <a:xfrm>
            <a:off x="8509000" y="6400800"/>
            <a:ext cx="374700" cy="476100"/>
          </a:xfrm>
          <a:prstGeom prst="rect">
            <a:avLst/>
          </a:prstGeom>
        </p:spPr>
        <p:txBody>
          <a:bodyPr spcFirstLastPara="1" wrap="square" lIns="91425" tIns="45700" rIns="0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114</a:t>
            </a:fld>
            <a:endParaRPr/>
          </a:p>
        </p:txBody>
      </p:sp>
      <p:pic>
        <p:nvPicPr>
          <p:cNvPr id="528" name="Google Shape;528;g6b6bcb559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00" y="627825"/>
            <a:ext cx="8839200" cy="49996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22565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5b993b33a2_0_41"/>
          <p:cNvSpPr txBox="1">
            <a:spLocks noGrp="1"/>
          </p:cNvSpPr>
          <p:nvPr>
            <p:ph type="title"/>
          </p:nvPr>
        </p:nvSpPr>
        <p:spPr>
          <a:xfrm>
            <a:off x="401100" y="1785025"/>
            <a:ext cx="84429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sz="6000"/>
              <a:t>Welke nieuwe competenties zijn nodig en hoe wordt hierin voorzien?</a:t>
            </a:r>
            <a:endParaRPr sz="6000"/>
          </a:p>
        </p:txBody>
      </p:sp>
      <p:sp>
        <p:nvSpPr>
          <p:cNvPr id="535" name="Google Shape;535;g5b993b33a2_0_41"/>
          <p:cNvSpPr txBox="1">
            <a:spLocks noGrp="1"/>
          </p:cNvSpPr>
          <p:nvPr>
            <p:ph type="sldNum" idx="12"/>
          </p:nvPr>
        </p:nvSpPr>
        <p:spPr>
          <a:xfrm>
            <a:off x="8509000" y="6400800"/>
            <a:ext cx="3747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115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7036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12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488" y="1127342"/>
            <a:ext cx="3537605" cy="5364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093" y="-1"/>
            <a:ext cx="2832907" cy="45454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419" y="603660"/>
            <a:ext cx="2922219" cy="449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88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749B0-5620-4E6B-8B8F-91C8B8D7D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719" y="2582866"/>
            <a:ext cx="7548562" cy="1470025"/>
          </a:xfrm>
        </p:spPr>
        <p:txBody>
          <a:bodyPr/>
          <a:lstStyle/>
          <a:p>
            <a:pPr>
              <a:lnSpc>
                <a:spcPct val="100000"/>
              </a:lnSpc>
            </a:pPr>
            <a:br>
              <a:rPr lang="nl-NL" sz="4400" dirty="0"/>
            </a:br>
            <a:r>
              <a:rPr lang="nl-NL" sz="4400" dirty="0"/>
              <a:t>Vraag: maakt het uit welke partijen de dienst uitmaken in het gemeentebestuur? </a:t>
            </a:r>
            <a:br>
              <a:rPr lang="nl-NL" sz="4400" dirty="0"/>
            </a:br>
            <a:r>
              <a:rPr lang="nl-NL" sz="4400" dirty="0"/>
              <a:t>Waarom wel/niet?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0A0BBE-7D2C-4E82-B442-326AE736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E772-6FC1-0645-8FE0-095E59496717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B98E79-3345-4327-B7DA-42F5C0249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53B5B1-CDA8-4EFF-BABD-4C51C11DB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405B-20EF-4A43-8D8B-0ADB55FD7571}" type="slidenum">
              <a:rPr lang="nl-NL" smtClean="0">
                <a:solidFill>
                  <a:srgbClr val="000000"/>
                </a:solidFill>
              </a:rPr>
              <a:pPr/>
              <a:t>13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43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8943" y="0"/>
            <a:ext cx="9130552" cy="1355726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x-none" sz="5400" dirty="0"/>
              <a:t>Kenmerken lokaal bestuur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83087"/>
            <a:ext cx="8625882" cy="4845310"/>
          </a:xfrm>
        </p:spPr>
        <p:txBody>
          <a:bodyPr/>
          <a:lstStyle/>
          <a:p>
            <a:pPr eaLnBrk="1" hangingPunct="1">
              <a:defRPr/>
            </a:pPr>
            <a:endParaRPr lang="nl-NL" altLang="x-none" b="1" i="1" dirty="0"/>
          </a:p>
          <a:p>
            <a:pPr eaLnBrk="1" hangingPunct="1">
              <a:defRPr/>
            </a:pPr>
            <a:r>
              <a:rPr lang="nl-NL" altLang="x-none" b="1" i="1" dirty="0"/>
              <a:t>‘Eerste overheid’ </a:t>
            </a:r>
          </a:p>
          <a:p>
            <a:pPr lvl="1" eaLnBrk="1" hangingPunct="1">
              <a:defRPr/>
            </a:pPr>
            <a:r>
              <a:rPr lang="nl-NL" altLang="x-none" dirty="0">
                <a:sym typeface="Wingdings" charset="2"/>
              </a:rPr>
              <a:t>Als eerste aan zet bij aanpak nieuwe maatschappelijke problemen</a:t>
            </a:r>
          </a:p>
          <a:p>
            <a:pPr lvl="1" eaLnBrk="1" hangingPunct="1">
              <a:defRPr/>
            </a:pPr>
            <a:r>
              <a:rPr lang="nl-NL" altLang="x-none" dirty="0">
                <a:sym typeface="Wingdings" charset="2"/>
              </a:rPr>
              <a:t>Kennis van lokale wensen en omstandigheden</a:t>
            </a:r>
          </a:p>
          <a:p>
            <a:pPr eaLnBrk="1" hangingPunct="1">
              <a:defRPr/>
            </a:pPr>
            <a:endParaRPr lang="nl-NL" altLang="x-none" dirty="0">
              <a:sym typeface="Wingdings" charset="2"/>
            </a:endParaRPr>
          </a:p>
          <a:p>
            <a:pPr eaLnBrk="1" hangingPunct="1">
              <a:defRPr/>
            </a:pPr>
            <a:r>
              <a:rPr lang="nl-NL" altLang="x-none" b="1" i="1" dirty="0">
                <a:sym typeface="Wingdings" charset="2"/>
              </a:rPr>
              <a:t>Nabijheid</a:t>
            </a:r>
          </a:p>
          <a:p>
            <a:pPr lvl="1" eaLnBrk="1" hangingPunct="1">
              <a:defRPr/>
            </a:pPr>
            <a:r>
              <a:rPr lang="nl-NL" altLang="x-none" dirty="0"/>
              <a:t>Politiek en bestuur meer benaderbaar</a:t>
            </a:r>
          </a:p>
          <a:p>
            <a:pPr lvl="1" eaLnBrk="1" hangingPunct="1">
              <a:defRPr/>
            </a:pPr>
            <a:r>
              <a:rPr lang="nl-NL" altLang="x-none" dirty="0"/>
              <a:t>Korte afstand tussen beleid en uitvoering</a:t>
            </a:r>
          </a:p>
          <a:p>
            <a:pPr marL="0" indent="0" eaLnBrk="1" hangingPunct="1">
              <a:buNone/>
              <a:defRPr/>
            </a:pPr>
            <a:endParaRPr lang="nl-NL" altLang="x-none" dirty="0"/>
          </a:p>
          <a:p>
            <a:pPr eaLnBrk="1" hangingPunct="1">
              <a:defRPr/>
            </a:pPr>
            <a:r>
              <a:rPr lang="nl-NL" altLang="x-none" b="1" i="1" dirty="0"/>
              <a:t>Pragmatisch </a:t>
            </a:r>
          </a:p>
          <a:p>
            <a:pPr lvl="1" eaLnBrk="1" hangingPunct="1">
              <a:defRPr/>
            </a:pPr>
            <a:r>
              <a:rPr lang="nl-NL" altLang="x-none" dirty="0"/>
              <a:t>Vraagstukken staan centraal; partijpolitiek minder</a:t>
            </a:r>
          </a:p>
        </p:txBody>
      </p:sp>
    </p:spTree>
    <p:extLst>
      <p:ext uri="{BB962C8B-B14F-4D97-AF65-F5344CB8AC3E}">
        <p14:creationId xmlns:p14="http://schemas.microsoft.com/office/powerpoint/2010/main" val="780558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8943" y="0"/>
            <a:ext cx="9130552" cy="1355726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x-none" sz="5400" dirty="0"/>
              <a:t>Afgeleide kwaliteiten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83087"/>
            <a:ext cx="8625882" cy="4845310"/>
          </a:xfrm>
        </p:spPr>
        <p:txBody>
          <a:bodyPr/>
          <a:lstStyle/>
          <a:p>
            <a:pPr eaLnBrk="1" hangingPunct="1">
              <a:defRPr/>
            </a:pPr>
            <a:endParaRPr lang="nl-NL" altLang="x-none" b="1" i="1" dirty="0"/>
          </a:p>
          <a:p>
            <a:pPr marL="495300" indent="-495300" eaLnBrk="1" hangingPunct="1">
              <a:lnSpc>
                <a:spcPct val="90000"/>
              </a:lnSpc>
              <a:buFont typeface="Wingdings" charset="2"/>
              <a:buAutoNum type="arabicPeriod"/>
              <a:defRPr/>
            </a:pPr>
            <a:r>
              <a:rPr lang="nl-NL" altLang="x-none" b="1" dirty="0"/>
              <a:t>Leerschool voor politiek burgerschap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x-none" dirty="0"/>
              <a:t>Gemeente als ‘</a:t>
            </a:r>
            <a:r>
              <a:rPr lang="nl-NL" altLang="x-none" dirty="0" err="1"/>
              <a:t>basiscel</a:t>
            </a:r>
            <a:r>
              <a:rPr lang="nl-NL" altLang="x-none" dirty="0"/>
              <a:t> democratie’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x-none" dirty="0"/>
              <a:t>Politieke carrière-paden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x-none" dirty="0"/>
              <a:t>Door kleinschaligheid meer mogelijkheid tot experimenten</a:t>
            </a:r>
          </a:p>
          <a:p>
            <a:pPr marL="257175" lvl="1" indent="0" eaLnBrk="1" hangingPunct="1">
              <a:lnSpc>
                <a:spcPct val="90000"/>
              </a:lnSpc>
              <a:buNone/>
              <a:defRPr/>
            </a:pPr>
            <a:endParaRPr lang="nl-NL" altLang="x-none" i="1" dirty="0"/>
          </a:p>
          <a:p>
            <a:pPr marL="495300" indent="-495300" eaLnBrk="1" hangingPunct="1">
              <a:lnSpc>
                <a:spcPct val="90000"/>
              </a:lnSpc>
              <a:buFont typeface="Wingdings" charset="2"/>
              <a:buAutoNum type="arabicPeriod"/>
              <a:defRPr/>
            </a:pPr>
            <a:r>
              <a:rPr lang="nl-NL" altLang="x-none" b="1" dirty="0"/>
              <a:t>Voedingsbodem politieke organisaties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795" y="5060515"/>
            <a:ext cx="1797485" cy="179748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601489C-B31B-4AFF-8272-B0E92A4FE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585" y="5321300"/>
            <a:ext cx="2129790" cy="141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84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3CDAE-56F7-F844-B694-D7323E5146F2}" type="slidenum">
              <a:rPr lang="en-US" smtClean="0"/>
              <a:pPr>
                <a:defRPr/>
              </a:pPr>
              <a:t>16</a:t>
            </a:fld>
            <a:endParaRPr lang="en-US" sz="1476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" y="17854"/>
            <a:ext cx="9139909" cy="681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05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867C1A9-B7F2-404F-AFFC-2E25A6706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6268314-E315-4C38-9030-4F951CED2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DC293DC-BD01-493A-8B45-3DEB57C03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17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2D559FE-07B5-4350-87DC-AC5FB1AD3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991" y="970384"/>
            <a:ext cx="9271180" cy="485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93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jdelijke aanduiding voor dianumm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defTabSz="913885">
              <a:defRPr sz="253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22220" indent="-200854" defTabSz="913885">
              <a:defRPr sz="253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03415" indent="-160683" defTabSz="913885">
              <a:defRPr sz="253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124781" indent="-160683" defTabSz="913885">
              <a:defRPr sz="253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446146" indent="-160683" defTabSz="913885">
              <a:defRPr sz="253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767512" indent="-160683" defTabSz="913885" eaLnBrk="0" fontAlgn="base" hangingPunct="0">
              <a:spcBef>
                <a:spcPct val="0"/>
              </a:spcBef>
              <a:spcAft>
                <a:spcPct val="0"/>
              </a:spcAft>
              <a:defRPr sz="253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088878" indent="-160683" defTabSz="913885" eaLnBrk="0" fontAlgn="base" hangingPunct="0">
              <a:spcBef>
                <a:spcPct val="0"/>
              </a:spcBef>
              <a:spcAft>
                <a:spcPct val="0"/>
              </a:spcAft>
              <a:defRPr sz="253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410244" indent="-160683" defTabSz="913885" eaLnBrk="0" fontAlgn="base" hangingPunct="0">
              <a:spcBef>
                <a:spcPct val="0"/>
              </a:spcBef>
              <a:spcAft>
                <a:spcPct val="0"/>
              </a:spcAft>
              <a:defRPr sz="253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731610" indent="-160683" defTabSz="913885" eaLnBrk="0" fontAlgn="base" hangingPunct="0">
              <a:spcBef>
                <a:spcPct val="0"/>
              </a:spcBef>
              <a:spcAft>
                <a:spcPct val="0"/>
              </a:spcAft>
              <a:defRPr sz="253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94BF176-E315-A848-B2D2-9B98A5992399}" type="slidenum">
              <a:rPr lang="en-US" sz="1265">
                <a:solidFill>
                  <a:srgbClr val="352C59"/>
                </a:solidFill>
              </a:rPr>
              <a:pPr/>
              <a:t>18</a:t>
            </a:fld>
            <a:endParaRPr lang="en-US" sz="1406"/>
          </a:p>
        </p:txBody>
      </p:sp>
      <p:pic>
        <p:nvPicPr>
          <p:cNvPr id="26626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92" y="1"/>
            <a:ext cx="9845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712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7921" y="0"/>
            <a:ext cx="9130552" cy="1355726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x-none" sz="5400" dirty="0"/>
              <a:t>Uitgangspunten lokaal bestuur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259637"/>
            <a:ext cx="8625882" cy="4845310"/>
          </a:xfrm>
        </p:spPr>
        <p:txBody>
          <a:bodyPr/>
          <a:lstStyle/>
          <a:p>
            <a:pPr eaLnBrk="1" hangingPunct="1">
              <a:defRPr/>
            </a:pPr>
            <a:endParaRPr lang="nl-NL" altLang="x-none" b="1" i="1" dirty="0"/>
          </a:p>
          <a:p>
            <a:pPr eaLnBrk="1" hangingPunct="1">
              <a:defRPr/>
            </a:pPr>
            <a:r>
              <a:rPr lang="nl-NL" altLang="x-none" sz="2800" b="1" i="1" dirty="0"/>
              <a:t>Verhoudingen met inwoners: toegankelijk</a:t>
            </a:r>
          </a:p>
          <a:p>
            <a:pPr lvl="1" eaLnBrk="1" hangingPunct="1">
              <a:defRPr/>
            </a:pPr>
            <a:r>
              <a:rPr lang="nl-NL" altLang="x-none" sz="2400" dirty="0"/>
              <a:t>Toegankelijkheid en contact</a:t>
            </a:r>
          </a:p>
          <a:p>
            <a:pPr lvl="1" eaLnBrk="1" hangingPunct="1">
              <a:defRPr/>
            </a:pPr>
            <a:r>
              <a:rPr lang="nl-NL" altLang="x-none" sz="2400" dirty="0"/>
              <a:t>Ruimte voor eigen initiatieven</a:t>
            </a:r>
          </a:p>
          <a:p>
            <a:pPr eaLnBrk="1" hangingPunct="1">
              <a:defRPr/>
            </a:pPr>
            <a:endParaRPr lang="nl-NL" altLang="x-none" sz="2800" b="1" i="1" dirty="0"/>
          </a:p>
          <a:p>
            <a:pPr eaLnBrk="1" hangingPunct="1">
              <a:defRPr/>
            </a:pPr>
            <a:r>
              <a:rPr lang="nl-NL" altLang="x-none" sz="2800" b="1" i="1" dirty="0"/>
              <a:t>Verhoudingen binnen het bestuur: zakelijk</a:t>
            </a:r>
          </a:p>
          <a:p>
            <a:pPr lvl="1" eaLnBrk="1" hangingPunct="1">
              <a:defRPr/>
            </a:pPr>
            <a:r>
              <a:rPr lang="nl-NL" altLang="x-none" sz="2400" dirty="0"/>
              <a:t>Zakelijke verhoudingen</a:t>
            </a:r>
          </a:p>
          <a:p>
            <a:pPr lvl="1" eaLnBrk="1" hangingPunct="1">
              <a:defRPr/>
            </a:pPr>
            <a:r>
              <a:rPr lang="nl-NL" altLang="x-none" sz="2400" dirty="0"/>
              <a:t>Politieke verschillen niet op de spits drijven</a:t>
            </a:r>
          </a:p>
          <a:p>
            <a:pPr eaLnBrk="1" hangingPunct="1">
              <a:defRPr/>
            </a:pPr>
            <a:endParaRPr lang="nl-NL" altLang="x-none" sz="2800" b="1" i="1" dirty="0"/>
          </a:p>
          <a:p>
            <a:pPr eaLnBrk="1" hangingPunct="1">
              <a:defRPr/>
            </a:pPr>
            <a:r>
              <a:rPr lang="nl-NL" altLang="x-none" sz="2800" b="1" i="1" dirty="0"/>
              <a:t>Verhoudingen met rijksoverheid: tegenmacht</a:t>
            </a:r>
          </a:p>
          <a:p>
            <a:pPr lvl="1" eaLnBrk="1" hangingPunct="1">
              <a:defRPr/>
            </a:pPr>
            <a:r>
              <a:rPr lang="nl-NL" altLang="x-none" sz="2400" dirty="0">
                <a:sym typeface="Wingdings" charset="2"/>
              </a:rPr>
              <a:t>Eigen beleidsruimte</a:t>
            </a:r>
          </a:p>
          <a:p>
            <a:pPr lvl="1" eaLnBrk="1" hangingPunct="1">
              <a:defRPr/>
            </a:pPr>
            <a:r>
              <a:rPr lang="nl-NL" altLang="x-none" sz="2400" dirty="0">
                <a:sym typeface="Wingdings" charset="2"/>
              </a:rPr>
              <a:t>Tegenwicht: invloed op landelijk beleid</a:t>
            </a:r>
          </a:p>
          <a:p>
            <a:pPr lvl="1" eaLnBrk="1" hangingPunct="1">
              <a:defRPr/>
            </a:pPr>
            <a:r>
              <a:rPr lang="nl-NL" altLang="x-none" sz="2400" dirty="0">
                <a:sym typeface="Wingdings" charset="2"/>
              </a:rPr>
              <a:t>Rol bij uitvoering rijkstaken</a:t>
            </a:r>
          </a:p>
          <a:p>
            <a:pPr eaLnBrk="1" hangingPunct="1">
              <a:defRPr/>
            </a:pPr>
            <a:endParaRPr lang="nl-NL" altLang="x-none" dirty="0"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19770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5400" dirty="0"/>
              <a:t>Programma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03412" y="1548665"/>
            <a:ext cx="8740588" cy="494579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dirty="0"/>
              <a:t>Lokaal bestuur: verschijningsvormen en onderscheidende kenmerken</a:t>
            </a:r>
          </a:p>
          <a:p>
            <a:pPr>
              <a:lnSpc>
                <a:spcPct val="100000"/>
              </a:lnSpc>
            </a:pPr>
            <a:r>
              <a:rPr lang="nl-NL" dirty="0"/>
              <a:t>Nieuwe taken en opgaven (ook: Corona!)</a:t>
            </a:r>
          </a:p>
          <a:p>
            <a:pPr>
              <a:lnSpc>
                <a:spcPct val="100000"/>
              </a:lnSpc>
            </a:pPr>
            <a:r>
              <a:rPr lang="nl-NL" dirty="0"/>
              <a:t>Schaalvergroting: herindelingen en regionalisering</a:t>
            </a:r>
          </a:p>
          <a:p>
            <a:pPr>
              <a:lnSpc>
                <a:spcPct val="100000"/>
              </a:lnSpc>
            </a:pPr>
            <a:r>
              <a:rPr lang="nl-NL" dirty="0"/>
              <a:t>Vermaatschappelijking: democratie en bewonersparticipatie</a:t>
            </a:r>
          </a:p>
          <a:p>
            <a:pPr>
              <a:lnSpc>
                <a:spcPct val="100000"/>
              </a:lnSpc>
            </a:pPr>
            <a:r>
              <a:rPr lang="nl-NL" dirty="0"/>
              <a:t>De balans opgemaakt voor ambtenaren en bestuurders</a:t>
            </a:r>
            <a:endParaRPr lang="nl-NL" sz="28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2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791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20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187" y="0"/>
            <a:ext cx="1138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066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21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09500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80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22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87" y="-1"/>
            <a:ext cx="1029421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032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23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40" y="0"/>
            <a:ext cx="104145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561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24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634" y="20638"/>
            <a:ext cx="121819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732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25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24" y="296406"/>
            <a:ext cx="9843248" cy="657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712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26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094" y="58271"/>
            <a:ext cx="10260106" cy="684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809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27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7170" name="Picture 2" descr="Afbeeldingsresultaat voor gemeenteambtenaren lok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53282" cy="686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362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28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7" y="452717"/>
            <a:ext cx="8700247" cy="580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179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Lokaal</a:t>
            </a:r>
            <a:r>
              <a:rPr lang="en-US" dirty="0"/>
              <a:t> </a:t>
            </a:r>
            <a:r>
              <a:rPr lang="en-US" dirty="0" err="1"/>
              <a:t>bestuur</a:t>
            </a:r>
            <a:r>
              <a:rPr lang="en-US" dirty="0"/>
              <a:t> 4 </a:t>
            </a:r>
            <a:r>
              <a:rPr lang="en-US" dirty="0" err="1"/>
              <a:t>gedaanten</a:t>
            </a:r>
            <a:endParaRPr lang="en-US" dirty="0"/>
          </a:p>
        </p:txBody>
      </p:sp>
      <p:graphicFrame>
        <p:nvGraphicFramePr>
          <p:cNvPr id="7" name="Tijdelijke aanduiding voor inhou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0079986"/>
              </p:ext>
            </p:extLst>
          </p:nvPr>
        </p:nvGraphicFramePr>
        <p:xfrm>
          <a:off x="859811" y="2051050"/>
          <a:ext cx="8023839" cy="2930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4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4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679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Intern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Extern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6794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Bestuurlijk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Politiek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bestuur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Mede-</a:t>
                      </a:r>
                      <a:r>
                        <a:rPr lang="en-US" sz="2400" dirty="0" err="1"/>
                        <a:t>overheid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6794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Ambtelijk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Ambtelijke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organisatie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Dienstverlener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29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19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362A511-3F8E-42BD-8729-7DB885942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6D5D9F9-C364-4F55-A76E-E2DA9A6B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3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6" name="Afbeelding 5">
            <a:hlinkClick r:id="rId2"/>
            <a:extLst>
              <a:ext uri="{FF2B5EF4-FFF2-40B4-BE49-F238E27FC236}">
                <a16:creationId xmlns:a16="http://schemas.microsoft.com/office/drawing/2014/main" id="{5CBDCCDC-8A29-4C05-8AC5-53D16E81F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7146"/>
            <a:ext cx="9144000" cy="491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95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6854" y="363538"/>
            <a:ext cx="8298384" cy="1143000"/>
          </a:xfrm>
        </p:spPr>
        <p:txBody>
          <a:bodyPr/>
          <a:lstStyle/>
          <a:p>
            <a:r>
              <a:rPr lang="en-US" sz="5400" dirty="0" err="1"/>
              <a:t>Politiek</a:t>
            </a:r>
            <a:r>
              <a:rPr lang="en-US" sz="5400" dirty="0"/>
              <a:t> </a:t>
            </a:r>
            <a:r>
              <a:rPr lang="en-US" sz="5400" dirty="0" err="1"/>
              <a:t>bestuur</a:t>
            </a:r>
            <a:endParaRPr lang="en-US" sz="54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0312" y="1700326"/>
            <a:ext cx="8993688" cy="45376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Gemeenteraad</a:t>
            </a:r>
            <a:r>
              <a:rPr lang="en-US" dirty="0"/>
              <a:t>, college, B&amp;W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 err="1"/>
              <a:t>Sturing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 err="1"/>
              <a:t>Legitimiteit</a:t>
            </a:r>
            <a:r>
              <a:rPr lang="en-US" dirty="0"/>
              <a:t>: </a:t>
            </a:r>
            <a:r>
              <a:rPr lang="en-US" dirty="0" err="1"/>
              <a:t>aanvaarding</a:t>
            </a:r>
            <a:r>
              <a:rPr lang="en-US" dirty="0"/>
              <a:t>, </a:t>
            </a:r>
            <a:r>
              <a:rPr lang="en-US" dirty="0" err="1"/>
              <a:t>vertrouwen</a:t>
            </a:r>
            <a:r>
              <a:rPr lang="en-US" dirty="0"/>
              <a:t>, </a:t>
            </a:r>
            <a:r>
              <a:rPr lang="en-US" dirty="0" err="1"/>
              <a:t>tevredenheid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 err="1"/>
              <a:t>Responsiviteit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30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23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6854" y="363538"/>
            <a:ext cx="8298384" cy="1143000"/>
          </a:xfrm>
        </p:spPr>
        <p:txBody>
          <a:bodyPr/>
          <a:lstStyle/>
          <a:p>
            <a:r>
              <a:rPr lang="en-US" sz="5400" dirty="0"/>
              <a:t>Mede-</a:t>
            </a:r>
            <a:r>
              <a:rPr lang="en-US" sz="5400" dirty="0" err="1"/>
              <a:t>overheid</a:t>
            </a:r>
            <a:endParaRPr lang="en-US" sz="54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1070" y="2051054"/>
            <a:ext cx="8952930" cy="35607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Bestuurlijk</a:t>
            </a:r>
            <a:r>
              <a:rPr lang="en-US" dirty="0"/>
              <a:t>: </a:t>
            </a:r>
            <a:r>
              <a:rPr lang="en-US" dirty="0" err="1"/>
              <a:t>regio</a:t>
            </a:r>
            <a:r>
              <a:rPr lang="en-US" dirty="0"/>
              <a:t>, </a:t>
            </a:r>
            <a:r>
              <a:rPr lang="en-US" dirty="0" err="1"/>
              <a:t>provincie</a:t>
            </a:r>
            <a:r>
              <a:rPr lang="en-US" dirty="0"/>
              <a:t>, </a:t>
            </a:r>
            <a:r>
              <a:rPr lang="en-US" dirty="0" err="1"/>
              <a:t>rijk</a:t>
            </a:r>
            <a:r>
              <a:rPr lang="en-US" dirty="0"/>
              <a:t>, EU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 err="1"/>
              <a:t>Maatschappelijk</a:t>
            </a:r>
            <a:r>
              <a:rPr lang="en-US" dirty="0"/>
              <a:t>: </a:t>
            </a:r>
            <a:r>
              <a:rPr lang="en-US" dirty="0" err="1"/>
              <a:t>bedrijven</a:t>
            </a:r>
            <a:r>
              <a:rPr lang="en-US" dirty="0"/>
              <a:t>, </a:t>
            </a:r>
            <a:r>
              <a:rPr lang="en-US" dirty="0" err="1"/>
              <a:t>organisaties</a:t>
            </a:r>
            <a:r>
              <a:rPr lang="en-US" dirty="0"/>
              <a:t>, </a:t>
            </a:r>
            <a:r>
              <a:rPr lang="en-US" dirty="0" err="1"/>
              <a:t>instellingen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 err="1"/>
              <a:t>Netwerkende</a:t>
            </a:r>
            <a:r>
              <a:rPr lang="en-US" dirty="0"/>
              <a:t> </a:t>
            </a:r>
            <a:r>
              <a:rPr lang="en-US" dirty="0" err="1"/>
              <a:t>overheid</a:t>
            </a:r>
            <a:endParaRPr lang="en-US" dirty="0"/>
          </a:p>
          <a:p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31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195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/>
              <a:t>Ambtelijke</a:t>
            </a:r>
            <a:r>
              <a:rPr lang="en-US" sz="4800" dirty="0"/>
              <a:t> </a:t>
            </a:r>
            <a:r>
              <a:rPr lang="en-US" sz="4800" dirty="0" err="1"/>
              <a:t>organisatie</a:t>
            </a:r>
            <a:endParaRPr lang="en-US" sz="4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Beleidsvoorbereiding</a:t>
            </a:r>
            <a:r>
              <a:rPr lang="en-US" dirty="0"/>
              <a:t> + </a:t>
            </a:r>
            <a:r>
              <a:rPr lang="en-US" dirty="0" err="1"/>
              <a:t>onderhoud</a:t>
            </a:r>
            <a:r>
              <a:rPr lang="en-US" dirty="0"/>
              <a:t> </a:t>
            </a:r>
            <a:r>
              <a:rPr lang="en-US" dirty="0" err="1"/>
              <a:t>organisatie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 err="1"/>
              <a:t>Bedrijfseconomische</a:t>
            </a:r>
            <a:r>
              <a:rPr lang="en-US" dirty="0"/>
              <a:t> criteria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 err="1"/>
              <a:t>Specialisatie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kostenefficiency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32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0439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/>
              <a:t>Dienstverlener</a:t>
            </a:r>
            <a:endParaRPr lang="en-US" sz="4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3255" y="1540902"/>
            <a:ext cx="8780745" cy="51855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i="1" dirty="0" err="1"/>
              <a:t>Persoonsgebonden</a:t>
            </a:r>
            <a:r>
              <a:rPr lang="en-US" dirty="0"/>
              <a:t>: </a:t>
            </a:r>
            <a:r>
              <a:rPr lang="en-US" dirty="0" err="1"/>
              <a:t>paspoort</a:t>
            </a:r>
            <a:r>
              <a:rPr lang="en-US" dirty="0"/>
              <a:t>, </a:t>
            </a:r>
            <a:r>
              <a:rPr lang="en-US" dirty="0" err="1"/>
              <a:t>uitkering</a:t>
            </a:r>
            <a:r>
              <a:rPr lang="en-US" dirty="0"/>
              <a:t>, </a:t>
            </a:r>
            <a:r>
              <a:rPr lang="en-US" dirty="0" err="1"/>
              <a:t>vergunning</a:t>
            </a:r>
            <a:r>
              <a:rPr lang="en-US" dirty="0"/>
              <a:t>, </a:t>
            </a:r>
            <a:r>
              <a:rPr lang="en-US" dirty="0" err="1"/>
              <a:t>zorg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i="1" dirty="0" err="1"/>
              <a:t>Gebiedsgebonden</a:t>
            </a:r>
            <a:r>
              <a:rPr lang="en-US" dirty="0"/>
              <a:t>: </a:t>
            </a:r>
            <a:r>
              <a:rPr lang="en-US" dirty="0" err="1"/>
              <a:t>onderhoud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beheer</a:t>
            </a:r>
            <a:r>
              <a:rPr lang="en-US" dirty="0"/>
              <a:t> </a:t>
            </a:r>
            <a:r>
              <a:rPr lang="en-US" dirty="0" err="1"/>
              <a:t>openbare</a:t>
            </a:r>
            <a:r>
              <a:rPr lang="en-US" dirty="0"/>
              <a:t> </a:t>
            </a:r>
            <a:r>
              <a:rPr lang="en-US" dirty="0" err="1"/>
              <a:t>ruimte</a:t>
            </a:r>
            <a:r>
              <a:rPr lang="en-US" dirty="0"/>
              <a:t>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 err="1"/>
              <a:t>Klantgerichtheid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 Efficiency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33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617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34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80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5b993b33a2_0_3"/>
          <p:cNvSpPr txBox="1">
            <a:spLocks noGrp="1"/>
          </p:cNvSpPr>
          <p:nvPr>
            <p:ph type="sldNum" idx="12"/>
          </p:nvPr>
        </p:nvSpPr>
        <p:spPr>
          <a:xfrm>
            <a:off x="8509000" y="6400800"/>
            <a:ext cx="3747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35</a:t>
            </a:fld>
            <a:endParaRPr/>
          </a:p>
        </p:txBody>
      </p:sp>
      <p:pic>
        <p:nvPicPr>
          <p:cNvPr id="399" name="Google Shape;399;g5b993b33a2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537624" cy="602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9409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5b993b33a2_0_9"/>
          <p:cNvSpPr txBox="1">
            <a:spLocks noGrp="1"/>
          </p:cNvSpPr>
          <p:nvPr>
            <p:ph type="sldNum" idx="12"/>
          </p:nvPr>
        </p:nvSpPr>
        <p:spPr>
          <a:xfrm>
            <a:off x="8509000" y="6400800"/>
            <a:ext cx="3747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36</a:t>
            </a:fld>
            <a:endParaRPr/>
          </a:p>
        </p:txBody>
      </p:sp>
      <p:sp>
        <p:nvSpPr>
          <p:cNvPr id="406" name="Google Shape;406;g5b993b33a2_0_9"/>
          <p:cNvSpPr txBox="1">
            <a:spLocks noGrp="1"/>
          </p:cNvSpPr>
          <p:nvPr>
            <p:ph type="title"/>
          </p:nvPr>
        </p:nvSpPr>
        <p:spPr>
          <a:xfrm>
            <a:off x="669150" y="295063"/>
            <a:ext cx="7805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sz="4800"/>
              <a:t>Opgaven gemeenten 2024</a:t>
            </a:r>
            <a:endParaRPr sz="4800"/>
          </a:p>
        </p:txBody>
      </p:sp>
      <p:sp>
        <p:nvSpPr>
          <p:cNvPr id="407" name="Google Shape;407;g5b993b33a2_0_9"/>
          <p:cNvSpPr txBox="1">
            <a:spLocks noGrp="1"/>
          </p:cNvSpPr>
          <p:nvPr>
            <p:ph type="body" idx="1"/>
          </p:nvPr>
        </p:nvSpPr>
        <p:spPr>
          <a:xfrm>
            <a:off x="344200" y="1595806"/>
            <a:ext cx="8799800" cy="44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95300" indent="-45720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3000"/>
            </a:pPr>
            <a:r>
              <a:rPr lang="nl-NL" b="1" dirty="0"/>
              <a:t>informatiesamenleving</a:t>
            </a:r>
            <a:endParaRPr b="1" dirty="0"/>
          </a:p>
          <a:p>
            <a:pPr marL="8763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nl-NL" dirty="0" err="1"/>
              <a:t>datagedreven</a:t>
            </a:r>
            <a:r>
              <a:rPr lang="nl-NL" dirty="0"/>
              <a:t> werken, ‘smart </a:t>
            </a:r>
            <a:r>
              <a:rPr lang="nl-NL" dirty="0" err="1"/>
              <a:t>cities</a:t>
            </a:r>
            <a:r>
              <a:rPr lang="nl-NL" dirty="0"/>
              <a:t>’</a:t>
            </a:r>
            <a:endParaRPr dirty="0"/>
          </a:p>
          <a:p>
            <a:pPr marL="4953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nl-NL" b="1" dirty="0"/>
              <a:t>uitvoering</a:t>
            </a:r>
            <a:endParaRPr b="1" dirty="0"/>
          </a:p>
          <a:p>
            <a:pPr marL="8763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nl-NL" dirty="0"/>
              <a:t>maatwerk in uitvoering en dienstverlening</a:t>
            </a:r>
            <a:endParaRPr dirty="0"/>
          </a:p>
          <a:p>
            <a:pPr marL="4953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nl-NL" b="1" dirty="0"/>
              <a:t>fysieke opgaven</a:t>
            </a:r>
            <a:endParaRPr b="1" dirty="0"/>
          </a:p>
          <a:p>
            <a:pPr marL="8763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nl-NL" dirty="0"/>
              <a:t>RO en klimaat</a:t>
            </a:r>
            <a:endParaRPr dirty="0"/>
          </a:p>
          <a:p>
            <a:pPr marL="4953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nl-NL" b="1" dirty="0"/>
              <a:t>inclusieve samenleving</a:t>
            </a:r>
            <a:endParaRPr b="1" dirty="0"/>
          </a:p>
          <a:p>
            <a:pPr marL="8763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nl-NL" dirty="0"/>
              <a:t>sociaal domein</a:t>
            </a:r>
            <a:endParaRPr dirty="0"/>
          </a:p>
          <a:p>
            <a:pPr marL="4953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nl-NL" b="1" dirty="0"/>
              <a:t>democratisch besturen</a:t>
            </a:r>
            <a:endParaRPr b="1" dirty="0"/>
          </a:p>
          <a:p>
            <a:pPr marL="8763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nl-NL" dirty="0"/>
              <a:t>nieuwe democratie voor nieuwe keuzes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7626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757cda70c7_0_12"/>
          <p:cNvSpPr txBox="1">
            <a:spLocks noGrp="1"/>
          </p:cNvSpPr>
          <p:nvPr>
            <p:ph type="sldNum" idx="12"/>
          </p:nvPr>
        </p:nvSpPr>
        <p:spPr>
          <a:xfrm>
            <a:off x="8509000" y="6400800"/>
            <a:ext cx="374700" cy="476100"/>
          </a:xfrm>
          <a:prstGeom prst="rect">
            <a:avLst/>
          </a:prstGeom>
        </p:spPr>
        <p:txBody>
          <a:bodyPr spcFirstLastPara="1" wrap="square" lIns="91425" tIns="45700" rIns="0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37</a:t>
            </a:fld>
            <a:endParaRPr/>
          </a:p>
        </p:txBody>
      </p:sp>
      <p:pic>
        <p:nvPicPr>
          <p:cNvPr id="414" name="Google Shape;414;g757cda70c7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5475" y="0"/>
            <a:ext cx="9855816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23947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5b993b33a2_0_54"/>
          <p:cNvSpPr txBox="1">
            <a:spLocks noGrp="1"/>
          </p:cNvSpPr>
          <p:nvPr>
            <p:ph type="sldNum" idx="12"/>
          </p:nvPr>
        </p:nvSpPr>
        <p:spPr>
          <a:xfrm>
            <a:off x="8509000" y="6400800"/>
            <a:ext cx="3747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38</a:t>
            </a:fld>
            <a:endParaRPr/>
          </a:p>
        </p:txBody>
      </p:sp>
      <p:pic>
        <p:nvPicPr>
          <p:cNvPr id="421" name="Google Shape;421;g5b993b33a2_0_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3125" y="1759750"/>
            <a:ext cx="4969375" cy="4641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567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5b993b33a2_0_16"/>
          <p:cNvSpPr txBox="1">
            <a:spLocks noGrp="1"/>
          </p:cNvSpPr>
          <p:nvPr>
            <p:ph type="sldNum" idx="12"/>
          </p:nvPr>
        </p:nvSpPr>
        <p:spPr>
          <a:xfrm>
            <a:off x="8509000" y="6400800"/>
            <a:ext cx="3747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39</a:t>
            </a:fld>
            <a:endParaRPr/>
          </a:p>
        </p:txBody>
      </p:sp>
      <p:pic>
        <p:nvPicPr>
          <p:cNvPr id="428" name="Google Shape;428;g5b993b33a2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48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2939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749B0-5620-4E6B-8B8F-91C8B8D7D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238" y="1847854"/>
            <a:ext cx="7548562" cy="14700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4400" dirty="0"/>
              <a:t>Vraag: wat zijn kenmerken van het bestuur van je gemeente?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0A0BBE-7D2C-4E82-B442-326AE736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E772-6FC1-0645-8FE0-095E59496717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B98E79-3345-4327-B7DA-42F5C0249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53B5B1-CDA8-4EFF-BABD-4C51C11DB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405B-20EF-4A43-8D8B-0ADB55FD7571}" type="slidenum">
              <a:rPr lang="nl-NL" smtClean="0">
                <a:solidFill>
                  <a:srgbClr val="000000"/>
                </a:solidFill>
              </a:rPr>
              <a:pPr/>
              <a:t>4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1861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5b993b33a2_0_22"/>
          <p:cNvSpPr txBox="1">
            <a:spLocks noGrp="1"/>
          </p:cNvSpPr>
          <p:nvPr>
            <p:ph type="sldNum" idx="12"/>
          </p:nvPr>
        </p:nvSpPr>
        <p:spPr>
          <a:xfrm>
            <a:off x="8509000" y="6400800"/>
            <a:ext cx="3747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40</a:t>
            </a:fld>
            <a:endParaRPr/>
          </a:p>
        </p:txBody>
      </p:sp>
      <p:pic>
        <p:nvPicPr>
          <p:cNvPr id="435" name="Google Shape;435;g5b993b33a2_0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4525"/>
            <a:ext cx="9144001" cy="4967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37538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g757cda70c7_0_161" descr="Schermafdruk 2016-10-03 21.01.20.png"/>
          <p:cNvPicPr preferRelativeResize="0"/>
          <p:nvPr/>
        </p:nvPicPr>
        <p:blipFill rotWithShape="1">
          <a:blip r:embed="rId3">
            <a:alphaModFix/>
          </a:blip>
          <a:srcRect r="-1071" b="-1843"/>
          <a:stretch/>
        </p:blipFill>
        <p:spPr>
          <a:xfrm>
            <a:off x="0" y="1046471"/>
            <a:ext cx="9241725" cy="45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3434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749B0-5620-4E6B-8B8F-91C8B8D7D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719" y="2582866"/>
            <a:ext cx="7548562" cy="1470025"/>
          </a:xfrm>
        </p:spPr>
        <p:txBody>
          <a:bodyPr/>
          <a:lstStyle/>
          <a:p>
            <a:pPr>
              <a:lnSpc>
                <a:spcPct val="100000"/>
              </a:lnSpc>
            </a:pPr>
            <a:br>
              <a:rPr lang="nl-NL" sz="4400" dirty="0"/>
            </a:br>
            <a:r>
              <a:rPr lang="nl-NL" sz="4400" dirty="0"/>
              <a:t>Vraag: hoe zal de corona-crisis deze </a:t>
            </a:r>
            <a:r>
              <a:rPr lang="nl-NL" sz="4400"/>
              <a:t>ontwikkelingen beïnvloeden?</a:t>
            </a:r>
            <a:endParaRPr lang="nl-NL" sz="440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0A0BBE-7D2C-4E82-B442-326AE736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E772-6FC1-0645-8FE0-095E59496717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B98E79-3345-4327-B7DA-42F5C0249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53B5B1-CDA8-4EFF-BABD-4C51C11DB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405B-20EF-4A43-8D8B-0ADB55FD7571}" type="slidenum">
              <a:rPr lang="nl-NL" smtClean="0">
                <a:solidFill>
                  <a:srgbClr val="000000"/>
                </a:solidFill>
              </a:rPr>
              <a:pPr/>
              <a:t>42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g757cda70c7_0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260648"/>
            <a:ext cx="9113010" cy="5766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075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5b993b33a2_0_28"/>
          <p:cNvSpPr txBox="1">
            <a:spLocks noGrp="1"/>
          </p:cNvSpPr>
          <p:nvPr>
            <p:ph type="sldNum" idx="12"/>
          </p:nvPr>
        </p:nvSpPr>
        <p:spPr>
          <a:xfrm>
            <a:off x="8509000" y="6400800"/>
            <a:ext cx="3747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44</a:t>
            </a:fld>
            <a:endParaRPr/>
          </a:p>
        </p:txBody>
      </p:sp>
      <p:pic>
        <p:nvPicPr>
          <p:cNvPr id="452" name="Google Shape;452;g5b993b33a2_0_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8000" y="0"/>
            <a:ext cx="11435111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541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757cda70c7_0_155"/>
          <p:cNvSpPr txBox="1">
            <a:spLocks noGrp="1"/>
          </p:cNvSpPr>
          <p:nvPr>
            <p:ph type="sldNum" idx="12"/>
          </p:nvPr>
        </p:nvSpPr>
        <p:spPr>
          <a:xfrm>
            <a:off x="8509000" y="6400800"/>
            <a:ext cx="374700" cy="476100"/>
          </a:xfrm>
          <a:prstGeom prst="rect">
            <a:avLst/>
          </a:prstGeom>
        </p:spPr>
        <p:txBody>
          <a:bodyPr spcFirstLastPara="1" wrap="square" lIns="91425" tIns="45700" rIns="0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45</a:t>
            </a:fld>
            <a:endParaRPr/>
          </a:p>
        </p:txBody>
      </p:sp>
      <p:pic>
        <p:nvPicPr>
          <p:cNvPr id="459" name="Google Shape;459;g757cda70c7_0_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3132" y="0"/>
            <a:ext cx="12149007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43094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2137" y="363538"/>
            <a:ext cx="8761863" cy="1143000"/>
          </a:xfrm>
        </p:spPr>
        <p:txBody>
          <a:bodyPr/>
          <a:lstStyle/>
          <a:p>
            <a:r>
              <a:rPr lang="en-US" sz="4000" dirty="0"/>
              <a:t>Trend 1: </a:t>
            </a:r>
            <a:r>
              <a:rPr lang="en-US" sz="4000" dirty="0" err="1"/>
              <a:t>nieuwe</a:t>
            </a:r>
            <a:r>
              <a:rPr lang="en-US" sz="4000" dirty="0"/>
              <a:t> taken </a:t>
            </a:r>
            <a:r>
              <a:rPr lang="en-US" sz="4000" dirty="0" err="1"/>
              <a:t>en</a:t>
            </a:r>
            <a:r>
              <a:rPr lang="en-US" sz="4000" dirty="0"/>
              <a:t> </a:t>
            </a:r>
            <a:r>
              <a:rPr lang="en-US" sz="4000" dirty="0" err="1"/>
              <a:t>opgaven</a:t>
            </a:r>
            <a:endParaRPr lang="en-US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7422" y="2051054"/>
            <a:ext cx="8704644" cy="35607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Taken: </a:t>
            </a:r>
            <a:r>
              <a:rPr lang="en-US" dirty="0" err="1"/>
              <a:t>overdracht</a:t>
            </a:r>
            <a:r>
              <a:rPr lang="en-US" dirty="0"/>
              <a:t> taken </a:t>
            </a:r>
            <a:r>
              <a:rPr lang="en-US" dirty="0" err="1"/>
              <a:t>Rijk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provincie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gemeenten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decentralisaties</a:t>
            </a:r>
            <a:endParaRPr lang="en-US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en-US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US" dirty="0" err="1">
                <a:sym typeface="Wingdings" panose="05000000000000000000" pitchFamily="2" charset="2"/>
              </a:rPr>
              <a:t>Opgaven</a:t>
            </a:r>
            <a:r>
              <a:rPr lang="en-US" dirty="0">
                <a:sym typeface="Wingdings" panose="05000000000000000000" pitchFamily="2" charset="2"/>
              </a:rPr>
              <a:t>: </a:t>
            </a:r>
            <a:r>
              <a:rPr lang="en-US" dirty="0" err="1">
                <a:sym typeface="Wingdings" panose="05000000000000000000" pitchFamily="2" charset="2"/>
              </a:rPr>
              <a:t>vraagstukken</a:t>
            </a:r>
            <a:r>
              <a:rPr lang="en-US" dirty="0">
                <a:sym typeface="Wingdings" panose="05000000000000000000" pitchFamily="2" charset="2"/>
              </a:rPr>
              <a:t> op het </a:t>
            </a:r>
            <a:r>
              <a:rPr lang="en-US" dirty="0" err="1">
                <a:sym typeface="Wingdings" panose="05000000000000000000" pitchFamily="2" charset="2"/>
              </a:rPr>
              <a:t>gebied</a:t>
            </a:r>
            <a:r>
              <a:rPr lang="en-US" dirty="0">
                <a:sym typeface="Wingdings" panose="05000000000000000000" pitchFamily="2" charset="2"/>
              </a:rPr>
              <a:t> van </a:t>
            </a:r>
            <a:r>
              <a:rPr lang="en-US" dirty="0" err="1">
                <a:sym typeface="Wingdings" panose="05000000000000000000" pitchFamily="2" charset="2"/>
              </a:rPr>
              <a:t>huisvesting</a:t>
            </a:r>
            <a:r>
              <a:rPr lang="en-US" dirty="0">
                <a:sym typeface="Wingdings" panose="05000000000000000000" pitchFamily="2" charset="2"/>
              </a:rPr>
              <a:t>, RO, milieu, </a:t>
            </a:r>
            <a:r>
              <a:rPr lang="en-US" dirty="0" err="1">
                <a:sym typeface="Wingdings" panose="05000000000000000000" pitchFamily="2" charset="2"/>
              </a:rPr>
              <a:t>energie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onderwijs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zorg</a:t>
            </a:r>
            <a:r>
              <a:rPr lang="en-US" dirty="0">
                <a:sym typeface="Wingdings" panose="05000000000000000000" pitchFamily="2" charset="2"/>
              </a:rPr>
              <a:t>, etc.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46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990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2137" y="363538"/>
            <a:ext cx="8761863" cy="1143000"/>
          </a:xfrm>
        </p:spPr>
        <p:txBody>
          <a:bodyPr/>
          <a:lstStyle/>
          <a:p>
            <a:r>
              <a:rPr lang="en-US" sz="4000" dirty="0"/>
              <a:t>Trend 2: </a:t>
            </a:r>
            <a:r>
              <a:rPr lang="en-US" sz="4000" dirty="0" err="1"/>
              <a:t>schaalvergroting</a:t>
            </a:r>
            <a:endParaRPr lang="en-US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7422" y="2051054"/>
            <a:ext cx="8704644" cy="35607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Gemeentelijke</a:t>
            </a:r>
            <a:r>
              <a:rPr lang="en-US" dirty="0"/>
              <a:t> </a:t>
            </a:r>
            <a:r>
              <a:rPr lang="en-US" dirty="0" err="1"/>
              <a:t>herindelingen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 err="1"/>
              <a:t>Regionalisering</a:t>
            </a:r>
            <a:r>
              <a:rPr lang="en-US" dirty="0"/>
              <a:t> </a:t>
            </a:r>
            <a:r>
              <a:rPr lang="en-US" dirty="0" err="1"/>
              <a:t>gemeentelijke</a:t>
            </a:r>
            <a:r>
              <a:rPr lang="en-US" dirty="0"/>
              <a:t> taken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 err="1"/>
              <a:t>Veroorzaakt</a:t>
            </a:r>
            <a:r>
              <a:rPr lang="en-US" dirty="0"/>
              <a:t> door </a:t>
            </a:r>
            <a:r>
              <a:rPr lang="en-US" dirty="0" err="1"/>
              <a:t>decentralisaties</a:t>
            </a:r>
            <a:r>
              <a:rPr lang="en-US" dirty="0"/>
              <a:t> </a:t>
            </a:r>
            <a:r>
              <a:rPr lang="en-US" dirty="0" err="1"/>
              <a:t>én</a:t>
            </a:r>
            <a:r>
              <a:rPr lang="en-US" dirty="0"/>
              <a:t> </a:t>
            </a:r>
            <a:r>
              <a:rPr lang="en-US" dirty="0" err="1"/>
              <a:t>maatschappelijke</a:t>
            </a:r>
            <a:r>
              <a:rPr lang="en-US" dirty="0"/>
              <a:t> </a:t>
            </a:r>
            <a:r>
              <a:rPr lang="en-US" dirty="0" err="1"/>
              <a:t>schaalvergroting</a:t>
            </a:r>
            <a:endParaRPr lang="en-US" dirty="0"/>
          </a:p>
          <a:p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47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604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3984" y="363538"/>
            <a:ext cx="8171254" cy="1143000"/>
          </a:xfrm>
        </p:spPr>
        <p:txBody>
          <a:bodyPr/>
          <a:lstStyle/>
          <a:p>
            <a:r>
              <a:rPr lang="en-US" sz="4000" dirty="0"/>
              <a:t>Trend 3: </a:t>
            </a:r>
            <a:r>
              <a:rPr lang="en-US" sz="4000" dirty="0" err="1"/>
              <a:t>vermaatschappelijking</a:t>
            </a:r>
            <a:endParaRPr lang="en-US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00834" y="1940284"/>
            <a:ext cx="8481230" cy="44589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Groter</a:t>
            </a:r>
            <a:r>
              <a:rPr lang="en-US" dirty="0"/>
              <a:t> </a:t>
            </a:r>
            <a:r>
              <a:rPr lang="en-US" dirty="0" err="1"/>
              <a:t>beroep</a:t>
            </a:r>
            <a:r>
              <a:rPr lang="en-US" dirty="0"/>
              <a:t> op ‘</a:t>
            </a:r>
            <a:r>
              <a:rPr lang="en-US" dirty="0" err="1"/>
              <a:t>eigen</a:t>
            </a:r>
            <a:r>
              <a:rPr lang="en-US" dirty="0"/>
              <a:t> </a:t>
            </a:r>
            <a:r>
              <a:rPr lang="en-US" dirty="0" err="1"/>
              <a:t>verantwoordelijkheid</a:t>
            </a:r>
            <a:r>
              <a:rPr lang="en-US" dirty="0"/>
              <a:t>’</a:t>
            </a:r>
          </a:p>
          <a:p>
            <a:endParaRPr lang="en-US" dirty="0"/>
          </a:p>
          <a:p>
            <a:r>
              <a:rPr lang="en-US" dirty="0"/>
              <a:t>‘</a:t>
            </a:r>
            <a:r>
              <a:rPr lang="en-US" dirty="0" err="1"/>
              <a:t>Participatiesamenleving</a:t>
            </a:r>
            <a:r>
              <a:rPr lang="en-US" dirty="0"/>
              <a:t>’</a:t>
            </a:r>
          </a:p>
          <a:p>
            <a:endParaRPr lang="en-US" dirty="0"/>
          </a:p>
          <a:p>
            <a:r>
              <a:rPr lang="en-US" dirty="0" err="1"/>
              <a:t>Samenwerking</a:t>
            </a:r>
            <a:r>
              <a:rPr lang="en-US" dirty="0"/>
              <a:t> met </a:t>
            </a:r>
            <a:r>
              <a:rPr lang="en-US" dirty="0" err="1"/>
              <a:t>bedrijven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instellingen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Publiek</a:t>
            </a:r>
            <a:r>
              <a:rPr lang="en-US" dirty="0"/>
              <a:t>-private </a:t>
            </a:r>
            <a:r>
              <a:rPr lang="en-US" dirty="0" err="1"/>
              <a:t>samenwerking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Ideologische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financiele</a:t>
            </a:r>
            <a:r>
              <a:rPr lang="en-US" dirty="0"/>
              <a:t> </a:t>
            </a:r>
            <a:r>
              <a:rPr lang="en-US" dirty="0" err="1"/>
              <a:t>achtergrond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48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208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Trend 4: </a:t>
            </a:r>
            <a:r>
              <a:rPr lang="en-US" sz="4000" dirty="0" err="1"/>
              <a:t>Politieke</a:t>
            </a:r>
            <a:r>
              <a:rPr lang="en-US" sz="4000" dirty="0"/>
              <a:t> </a:t>
            </a:r>
            <a:r>
              <a:rPr lang="en-US" sz="4000" dirty="0" err="1"/>
              <a:t>strijd</a:t>
            </a:r>
            <a:endParaRPr lang="en-US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500" y="1940284"/>
            <a:ext cx="7802563" cy="4458928"/>
          </a:xfrm>
        </p:spPr>
        <p:txBody>
          <a:bodyPr/>
          <a:lstStyle/>
          <a:p>
            <a:r>
              <a:rPr lang="en-US" dirty="0"/>
              <a:t>Meer </a:t>
            </a:r>
            <a:r>
              <a:rPr lang="en-US" dirty="0" err="1"/>
              <a:t>politieke</a:t>
            </a:r>
            <a:r>
              <a:rPr lang="en-US" dirty="0"/>
              <a:t> crises</a:t>
            </a:r>
          </a:p>
          <a:p>
            <a:endParaRPr lang="en-US" dirty="0"/>
          </a:p>
          <a:p>
            <a:r>
              <a:rPr lang="en-US" dirty="0"/>
              <a:t>Meer ‘</a:t>
            </a:r>
            <a:r>
              <a:rPr lang="en-US" dirty="0" err="1"/>
              <a:t>vallende</a:t>
            </a:r>
            <a:r>
              <a:rPr lang="en-US" dirty="0"/>
              <a:t> </a:t>
            </a:r>
            <a:r>
              <a:rPr lang="en-US" dirty="0" err="1"/>
              <a:t>wethouders</a:t>
            </a:r>
            <a:r>
              <a:rPr lang="en-US" dirty="0"/>
              <a:t>’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49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749B0-5620-4E6B-8B8F-91C8B8D7D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238" y="1847854"/>
            <a:ext cx="7548562" cy="14700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4400" dirty="0"/>
              <a:t>Vraag: wat weet je over het bestuur van je regio?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0A0BBE-7D2C-4E82-B442-326AE736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E772-6FC1-0645-8FE0-095E59496717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B98E79-3345-4327-B7DA-42F5C0249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53B5B1-CDA8-4EFF-BABD-4C51C11DB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405B-20EF-4A43-8D8B-0ADB55FD7571}" type="slidenum">
              <a:rPr lang="nl-NL" smtClean="0">
                <a:solidFill>
                  <a:srgbClr val="000000"/>
                </a:solidFill>
              </a:rPr>
              <a:pPr/>
              <a:t>5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43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Trend 5: </a:t>
            </a:r>
            <a:r>
              <a:rPr lang="en-US" sz="4000" dirty="0" err="1"/>
              <a:t>Versplintering</a:t>
            </a:r>
            <a:endParaRPr lang="en-US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6728" y="1940284"/>
            <a:ext cx="8445335" cy="4458928"/>
          </a:xfrm>
        </p:spPr>
        <p:txBody>
          <a:bodyPr/>
          <a:lstStyle/>
          <a:p>
            <a:r>
              <a:rPr lang="en-US" dirty="0"/>
              <a:t>Meer </a:t>
            </a:r>
            <a:r>
              <a:rPr lang="en-US" dirty="0" err="1"/>
              <a:t>partijen</a:t>
            </a:r>
            <a:r>
              <a:rPr lang="en-US" dirty="0"/>
              <a:t> in de </a:t>
            </a:r>
            <a:r>
              <a:rPr lang="en-US" dirty="0" err="1"/>
              <a:t>gemeenteraad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Nivellering</a:t>
            </a:r>
            <a:r>
              <a:rPr lang="en-US" dirty="0"/>
              <a:t> </a:t>
            </a:r>
            <a:r>
              <a:rPr lang="en-US" dirty="0" err="1"/>
              <a:t>politieke</a:t>
            </a:r>
            <a:r>
              <a:rPr lang="en-US" dirty="0"/>
              <a:t> </a:t>
            </a:r>
            <a:r>
              <a:rPr lang="en-US" dirty="0" err="1"/>
              <a:t>macht</a:t>
            </a:r>
            <a:r>
              <a:rPr lang="en-US" dirty="0"/>
              <a:t>: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dominante</a:t>
            </a:r>
            <a:r>
              <a:rPr lang="en-US" dirty="0"/>
              <a:t> </a:t>
            </a:r>
            <a:r>
              <a:rPr lang="en-US" dirty="0" err="1"/>
              <a:t>partijen</a:t>
            </a:r>
            <a:r>
              <a:rPr lang="en-US" dirty="0"/>
              <a:t> </a:t>
            </a:r>
            <a:r>
              <a:rPr lang="en-US" dirty="0" err="1"/>
              <a:t>meer</a:t>
            </a:r>
            <a:endParaRPr lang="en-US" dirty="0"/>
          </a:p>
          <a:p>
            <a:endParaRPr lang="en-US" dirty="0"/>
          </a:p>
          <a:p>
            <a:r>
              <a:rPr lang="en-US" dirty="0"/>
              <a:t>Meer </a:t>
            </a:r>
            <a:r>
              <a:rPr lang="en-US" dirty="0" err="1"/>
              <a:t>profilerings-drang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50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2301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2263" y="363538"/>
            <a:ext cx="8352975" cy="1143000"/>
          </a:xfrm>
        </p:spPr>
        <p:txBody>
          <a:bodyPr/>
          <a:lstStyle/>
          <a:p>
            <a:r>
              <a:rPr lang="en-US" sz="4000" dirty="0"/>
              <a:t>Trend 6: Minder </a:t>
            </a:r>
            <a:r>
              <a:rPr lang="en-US" sz="4000" dirty="0" err="1"/>
              <a:t>partij-politiek</a:t>
            </a:r>
            <a:endParaRPr lang="en-US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6728" y="1940284"/>
            <a:ext cx="8445335" cy="4458928"/>
          </a:xfrm>
        </p:spPr>
        <p:txBody>
          <a:bodyPr/>
          <a:lstStyle/>
          <a:p>
            <a:r>
              <a:rPr lang="en-US" dirty="0" err="1"/>
              <a:t>Verzwakking</a:t>
            </a:r>
            <a:r>
              <a:rPr lang="en-US" dirty="0"/>
              <a:t> </a:t>
            </a:r>
            <a:r>
              <a:rPr lang="en-US" dirty="0" err="1"/>
              <a:t>traditionele</a:t>
            </a:r>
            <a:r>
              <a:rPr lang="en-US" dirty="0"/>
              <a:t> </a:t>
            </a:r>
            <a:r>
              <a:rPr lang="en-US" dirty="0" err="1"/>
              <a:t>partijen</a:t>
            </a:r>
            <a:endParaRPr lang="en-US" dirty="0"/>
          </a:p>
          <a:p>
            <a:endParaRPr lang="en-US" dirty="0"/>
          </a:p>
          <a:p>
            <a:r>
              <a:rPr lang="en-US" dirty="0"/>
              <a:t>Meer </a:t>
            </a:r>
            <a:r>
              <a:rPr lang="en-US" dirty="0" err="1"/>
              <a:t>persoonsgebonden</a:t>
            </a:r>
            <a:r>
              <a:rPr lang="en-US" dirty="0"/>
              <a:t> </a:t>
            </a:r>
            <a:r>
              <a:rPr lang="en-US" dirty="0" err="1"/>
              <a:t>stemgedrag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Opkomst</a:t>
            </a:r>
            <a:r>
              <a:rPr lang="en-US" dirty="0"/>
              <a:t> </a:t>
            </a:r>
            <a:r>
              <a:rPr lang="en-US" dirty="0" err="1"/>
              <a:t>lokale</a:t>
            </a:r>
            <a:r>
              <a:rPr lang="en-US" dirty="0"/>
              <a:t> </a:t>
            </a:r>
            <a:r>
              <a:rPr lang="en-US" dirty="0" err="1"/>
              <a:t>partijen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Achtergrond</a:t>
            </a:r>
            <a:r>
              <a:rPr lang="en-US" dirty="0"/>
              <a:t>: </a:t>
            </a:r>
            <a:r>
              <a:rPr lang="en-US" dirty="0" err="1"/>
              <a:t>populisme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lokalisme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Opkomst</a:t>
            </a:r>
            <a:r>
              <a:rPr lang="en-US" dirty="0"/>
              <a:t> </a:t>
            </a:r>
            <a:r>
              <a:rPr lang="en-US" dirty="0" err="1"/>
              <a:t>participatieve</a:t>
            </a:r>
            <a:r>
              <a:rPr lang="en-US" dirty="0"/>
              <a:t> </a:t>
            </a:r>
            <a:r>
              <a:rPr lang="en-US" dirty="0" err="1"/>
              <a:t>democratie</a:t>
            </a:r>
            <a:endParaRPr lang="en-US" dirty="0"/>
          </a:p>
          <a:p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51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543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8943" y="0"/>
            <a:ext cx="9130552" cy="1355726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x-none" sz="5400" dirty="0"/>
              <a:t>Kenmerken lokaal bestuur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83087"/>
            <a:ext cx="8625882" cy="4845310"/>
          </a:xfrm>
        </p:spPr>
        <p:txBody>
          <a:bodyPr/>
          <a:lstStyle/>
          <a:p>
            <a:pPr eaLnBrk="1" hangingPunct="1">
              <a:defRPr/>
            </a:pPr>
            <a:endParaRPr lang="nl-NL" altLang="x-none" b="1" i="1" dirty="0"/>
          </a:p>
          <a:p>
            <a:pPr eaLnBrk="1" hangingPunct="1">
              <a:defRPr/>
            </a:pPr>
            <a:r>
              <a:rPr lang="nl-NL" altLang="x-none" b="1" i="1" dirty="0"/>
              <a:t>‘Eerste overheid’ </a:t>
            </a:r>
          </a:p>
          <a:p>
            <a:pPr lvl="1" eaLnBrk="1" hangingPunct="1">
              <a:defRPr/>
            </a:pPr>
            <a:r>
              <a:rPr lang="nl-NL" altLang="x-none" dirty="0">
                <a:sym typeface="Wingdings" charset="2"/>
              </a:rPr>
              <a:t>Als eerste aan zet bij aanpak nieuwe maatschappelijke problemen</a:t>
            </a:r>
          </a:p>
          <a:p>
            <a:pPr lvl="1" eaLnBrk="1" hangingPunct="1">
              <a:defRPr/>
            </a:pPr>
            <a:r>
              <a:rPr lang="nl-NL" altLang="x-none" dirty="0">
                <a:sym typeface="Wingdings" charset="2"/>
              </a:rPr>
              <a:t>Kennis van lokale wensen en omstandigheden</a:t>
            </a:r>
          </a:p>
          <a:p>
            <a:pPr eaLnBrk="1" hangingPunct="1">
              <a:defRPr/>
            </a:pPr>
            <a:endParaRPr lang="nl-NL" altLang="x-none" dirty="0">
              <a:sym typeface="Wingdings" charset="2"/>
            </a:endParaRPr>
          </a:p>
          <a:p>
            <a:pPr eaLnBrk="1" hangingPunct="1">
              <a:defRPr/>
            </a:pPr>
            <a:r>
              <a:rPr lang="nl-NL" altLang="x-none" b="1" i="1" dirty="0">
                <a:sym typeface="Wingdings" charset="2"/>
              </a:rPr>
              <a:t>Nabijheid</a:t>
            </a:r>
          </a:p>
          <a:p>
            <a:pPr lvl="1" eaLnBrk="1" hangingPunct="1">
              <a:defRPr/>
            </a:pPr>
            <a:r>
              <a:rPr lang="nl-NL" altLang="x-none" dirty="0"/>
              <a:t>Politiek en bestuur meer benaderbaar</a:t>
            </a:r>
          </a:p>
          <a:p>
            <a:pPr lvl="1" eaLnBrk="1" hangingPunct="1">
              <a:defRPr/>
            </a:pPr>
            <a:r>
              <a:rPr lang="nl-NL" altLang="x-none" dirty="0"/>
              <a:t>Korte afstand tussen beleid en uitvoering</a:t>
            </a:r>
          </a:p>
          <a:p>
            <a:pPr marL="0" indent="0" eaLnBrk="1" hangingPunct="1">
              <a:buNone/>
              <a:defRPr/>
            </a:pPr>
            <a:endParaRPr lang="nl-NL" altLang="x-none" dirty="0"/>
          </a:p>
          <a:p>
            <a:pPr eaLnBrk="1" hangingPunct="1">
              <a:defRPr/>
            </a:pPr>
            <a:r>
              <a:rPr lang="nl-NL" altLang="x-none" b="1" i="1" dirty="0"/>
              <a:t>Pragmatisch </a:t>
            </a:r>
          </a:p>
          <a:p>
            <a:pPr lvl="1" eaLnBrk="1" hangingPunct="1">
              <a:defRPr/>
            </a:pPr>
            <a:r>
              <a:rPr lang="nl-NL" altLang="x-none" dirty="0"/>
              <a:t>Vraagstukken staan centraal; partijpolitiek minder</a:t>
            </a:r>
          </a:p>
        </p:txBody>
      </p:sp>
    </p:spTree>
    <p:extLst>
      <p:ext uri="{BB962C8B-B14F-4D97-AF65-F5344CB8AC3E}">
        <p14:creationId xmlns:p14="http://schemas.microsoft.com/office/powerpoint/2010/main" val="18760371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7921" y="0"/>
            <a:ext cx="9130552" cy="1355726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x-none" sz="5400" dirty="0"/>
              <a:t>Unieke kenmerken lokaal bestuur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2388" y="1355726"/>
            <a:ext cx="8625882" cy="5031555"/>
          </a:xfrm>
        </p:spPr>
        <p:txBody>
          <a:bodyPr/>
          <a:lstStyle/>
          <a:p>
            <a:pPr eaLnBrk="1" hangingPunct="1">
              <a:defRPr/>
            </a:pPr>
            <a:endParaRPr lang="nl-NL" altLang="x-none" b="1" i="1" dirty="0"/>
          </a:p>
          <a:p>
            <a:pPr eaLnBrk="1" hangingPunct="1">
              <a:defRPr/>
            </a:pPr>
            <a:r>
              <a:rPr lang="nl-NL" altLang="x-none" sz="2800" b="1" i="1" dirty="0"/>
              <a:t>Verhoudingen met inwoners: nabijheid</a:t>
            </a:r>
          </a:p>
          <a:p>
            <a:pPr lvl="1" eaLnBrk="1" hangingPunct="1">
              <a:defRPr/>
            </a:pPr>
            <a:r>
              <a:rPr lang="nl-NL" altLang="x-none" sz="2400" dirty="0"/>
              <a:t>Toegankelijkheid en contact </a:t>
            </a:r>
            <a:r>
              <a:rPr lang="nl-NL" altLang="x-none" sz="2400" dirty="0">
                <a:sym typeface="Wingdings" panose="05000000000000000000" pitchFamily="2" charset="2"/>
              </a:rPr>
              <a:t> gevolgen schaalvergroting?</a:t>
            </a:r>
            <a:endParaRPr lang="nl-NL" altLang="x-none" sz="2400" dirty="0"/>
          </a:p>
          <a:p>
            <a:pPr lvl="1" eaLnBrk="1" hangingPunct="1">
              <a:defRPr/>
            </a:pPr>
            <a:r>
              <a:rPr lang="nl-NL" altLang="x-none" sz="2400" dirty="0"/>
              <a:t>Ruimte voor eigen initiatieven </a:t>
            </a:r>
            <a:r>
              <a:rPr lang="nl-NL" altLang="x-none" sz="2400" dirty="0">
                <a:sym typeface="Wingdings" panose="05000000000000000000" pitchFamily="2" charset="2"/>
              </a:rPr>
              <a:t> toegenomen!</a:t>
            </a:r>
            <a:endParaRPr lang="nl-NL" altLang="x-none" sz="2400" dirty="0"/>
          </a:p>
          <a:p>
            <a:pPr eaLnBrk="1" hangingPunct="1">
              <a:defRPr/>
            </a:pPr>
            <a:endParaRPr lang="nl-NL" altLang="x-none" sz="2800" b="1" i="1" dirty="0"/>
          </a:p>
          <a:p>
            <a:pPr eaLnBrk="1" hangingPunct="1">
              <a:defRPr/>
            </a:pPr>
            <a:r>
              <a:rPr lang="nl-NL" altLang="x-none" sz="2800" b="1" i="1" dirty="0"/>
              <a:t>Verhoudingen binnen het bestuur</a:t>
            </a:r>
          </a:p>
          <a:p>
            <a:pPr lvl="1" eaLnBrk="1" hangingPunct="1">
              <a:defRPr/>
            </a:pPr>
            <a:r>
              <a:rPr lang="nl-NL" altLang="x-none" sz="2400" dirty="0"/>
              <a:t>Zakelijke verhoudingen </a:t>
            </a:r>
            <a:r>
              <a:rPr lang="nl-NL" altLang="x-none" sz="2400" dirty="0">
                <a:sym typeface="Wingdings" panose="05000000000000000000" pitchFamily="2" charset="2"/>
              </a:rPr>
              <a:t> gevolgen schaalvergroting?</a:t>
            </a:r>
            <a:endParaRPr lang="nl-NL" altLang="x-none" sz="2400" dirty="0"/>
          </a:p>
          <a:p>
            <a:pPr lvl="1" eaLnBrk="1" hangingPunct="1">
              <a:defRPr/>
            </a:pPr>
            <a:r>
              <a:rPr lang="nl-NL" altLang="x-none" sz="2400" dirty="0"/>
              <a:t>Politieke verschillen niet op de spits drijven </a:t>
            </a:r>
            <a:r>
              <a:rPr lang="nl-NL" altLang="x-none" sz="2400" dirty="0">
                <a:sym typeface="Wingdings" panose="05000000000000000000" pitchFamily="2" charset="2"/>
              </a:rPr>
              <a:t> meer tegenstellingen</a:t>
            </a:r>
            <a:endParaRPr lang="nl-NL" altLang="x-none" sz="2400" dirty="0"/>
          </a:p>
          <a:p>
            <a:pPr eaLnBrk="1" hangingPunct="1">
              <a:defRPr/>
            </a:pPr>
            <a:endParaRPr lang="nl-NL" altLang="x-none" sz="2800" b="1" i="1" dirty="0"/>
          </a:p>
          <a:p>
            <a:pPr eaLnBrk="1" hangingPunct="1">
              <a:defRPr/>
            </a:pPr>
            <a:r>
              <a:rPr lang="nl-NL" altLang="x-none" sz="2800" b="1" i="1" dirty="0"/>
              <a:t>Verhoudingen met rijksoverheid</a:t>
            </a:r>
          </a:p>
          <a:p>
            <a:pPr lvl="1" eaLnBrk="1" hangingPunct="1">
              <a:defRPr/>
            </a:pPr>
            <a:r>
              <a:rPr lang="nl-NL" altLang="x-none" sz="2400" dirty="0">
                <a:sym typeface="Wingdings" charset="2"/>
              </a:rPr>
              <a:t>Eigen beleidsruimte </a:t>
            </a:r>
            <a:r>
              <a:rPr lang="nl-NL" altLang="x-none" sz="2400" dirty="0">
                <a:sym typeface="Wingdings" panose="05000000000000000000" pitchFamily="2" charset="2"/>
              </a:rPr>
              <a:t> decentralisaties!</a:t>
            </a:r>
            <a:endParaRPr lang="nl-NL" altLang="x-none" sz="2400" dirty="0">
              <a:sym typeface="Wingdings" charset="2"/>
            </a:endParaRPr>
          </a:p>
          <a:p>
            <a:pPr lvl="1" eaLnBrk="1" hangingPunct="1">
              <a:defRPr/>
            </a:pPr>
            <a:r>
              <a:rPr lang="nl-NL" altLang="x-none" sz="2400" dirty="0">
                <a:sym typeface="Wingdings" charset="2"/>
              </a:rPr>
              <a:t>Rol bij uitvoering rijkstaken </a:t>
            </a:r>
            <a:r>
              <a:rPr lang="nl-NL" altLang="x-none" sz="2400" dirty="0">
                <a:sym typeface="Wingdings" panose="05000000000000000000" pitchFamily="2" charset="2"/>
              </a:rPr>
              <a:t> decentralisaties!</a:t>
            </a:r>
            <a:endParaRPr lang="nl-NL" altLang="x-none" sz="2400" dirty="0">
              <a:sym typeface="Wingdings" charset="2"/>
            </a:endParaRPr>
          </a:p>
          <a:p>
            <a:pPr eaLnBrk="1" hangingPunct="1">
              <a:defRPr/>
            </a:pPr>
            <a:endParaRPr lang="nl-NL" altLang="x-none" dirty="0"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352065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54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733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55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5" y="1229199"/>
            <a:ext cx="8754034" cy="433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9251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56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12" y="1573306"/>
            <a:ext cx="7987552" cy="399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025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57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16859"/>
            <a:ext cx="9149572" cy="644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4825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6000" dirty="0"/>
              <a:t>Decentralisaties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Vanaf 1990</a:t>
            </a:r>
          </a:p>
          <a:p>
            <a:endParaRPr lang="nl-NL" dirty="0"/>
          </a:p>
          <a:p>
            <a:r>
              <a:rPr lang="nl-NL" dirty="0"/>
              <a:t>Welzijn, volkshuisvesting, onderwijsachterstanden, bijstand</a:t>
            </a:r>
          </a:p>
          <a:p>
            <a:endParaRPr lang="nl-NL" dirty="0"/>
          </a:p>
          <a:p>
            <a:r>
              <a:rPr lang="nl-NL" dirty="0"/>
              <a:t>Zorg, jeugdzorg, arbeidstoeleiding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58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3578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5400" dirty="0"/>
              <a:t>Waarom decentralisaties?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242048" y="2051054"/>
            <a:ext cx="8640018" cy="35607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Integraal beleid: tegengaan verkokering</a:t>
            </a:r>
          </a:p>
          <a:p>
            <a:pPr marL="514350" indent="-514350">
              <a:buFont typeface="+mj-lt"/>
              <a:buAutoNum type="arabicPeriod"/>
            </a:pP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Maatwerk: afstemmen op lokale situatie</a:t>
            </a:r>
          </a:p>
          <a:p>
            <a:pPr marL="514350" indent="-514350">
              <a:buFont typeface="+mj-lt"/>
              <a:buAutoNum type="arabicPeriod"/>
            </a:pP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Slagvaardigheid: inspelen op nieuwe opgaven</a:t>
            </a:r>
          </a:p>
          <a:p>
            <a:pPr marL="514350" indent="-514350">
              <a:buFont typeface="+mj-lt"/>
              <a:buAutoNum type="arabicPeriod"/>
            </a:pP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Democratie: meer invloed inwoners 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 (vanwege 1 t/m 3: altijd bezuinigingen!)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59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61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749B0-5620-4E6B-8B8F-91C8B8D7D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238" y="1847854"/>
            <a:ext cx="7548562" cy="14700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4400" dirty="0"/>
              <a:t>Vraag: wat weet je over het bestuur van je provincie?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0A0BBE-7D2C-4E82-B442-326AE736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E772-6FC1-0645-8FE0-095E59496717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B98E79-3345-4327-B7DA-42F5C0249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53B5B1-CDA8-4EFF-BABD-4C51C11DB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405B-20EF-4A43-8D8B-0ADB55FD7571}" type="slidenum">
              <a:rPr lang="nl-NL" smtClean="0">
                <a:solidFill>
                  <a:srgbClr val="000000"/>
                </a:solidFill>
              </a:rPr>
              <a:pPr/>
              <a:t>6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581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42048" y="134938"/>
            <a:ext cx="7805738" cy="1143000"/>
          </a:xfrm>
        </p:spPr>
        <p:txBody>
          <a:bodyPr/>
          <a:lstStyle/>
          <a:p>
            <a:r>
              <a:rPr lang="nl-NL" sz="5400" dirty="0"/>
              <a:t>Gevolgen decentralisaties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70784" y="1809007"/>
            <a:ext cx="9022976" cy="4363193"/>
          </a:xfrm>
        </p:spPr>
        <p:txBody>
          <a:bodyPr/>
          <a:lstStyle/>
          <a:p>
            <a:r>
              <a:rPr lang="nl-NL" dirty="0"/>
              <a:t>Hogere eisen aan bestuurskracht gemeenten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Rol gemeenteraad verzwakt</a:t>
            </a:r>
          </a:p>
          <a:p>
            <a:endParaRPr lang="nl-NL" dirty="0"/>
          </a:p>
          <a:p>
            <a:r>
              <a:rPr lang="nl-NL" dirty="0"/>
              <a:t>Efficiencykortingen zijn groter dan efficiencywinst</a:t>
            </a:r>
          </a:p>
          <a:p>
            <a:endParaRPr lang="nl-NL" dirty="0"/>
          </a:p>
          <a:p>
            <a:r>
              <a:rPr lang="nl-NL" dirty="0"/>
              <a:t>Weinig lokaal maatwerk</a:t>
            </a:r>
          </a:p>
          <a:p>
            <a:endParaRPr lang="nl-NL" dirty="0"/>
          </a:p>
          <a:p>
            <a:r>
              <a:rPr lang="nl-NL" dirty="0"/>
              <a:t>Op langere termijn: meer ruimte om lokale problemen op eigen manier aan te pakken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60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448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44654"/>
            <a:ext cx="8435975" cy="1470025"/>
          </a:xfrm>
        </p:spPr>
        <p:txBody>
          <a:bodyPr/>
          <a:lstStyle/>
          <a:p>
            <a:r>
              <a:rPr lang="nl-NL" sz="8000" dirty="0"/>
              <a:t>Nieuwe opgaven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E772-6FC1-0645-8FE0-095E59496717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405B-20EF-4A43-8D8B-0ADB55FD7571}" type="slidenum">
              <a:rPr lang="nl-NL" smtClean="0">
                <a:solidFill>
                  <a:srgbClr val="000000"/>
                </a:solidFill>
              </a:rPr>
              <a:pPr/>
              <a:t>61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400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g757cda70c7_0_161" descr="Schermafdruk 2016-10-03 21.01.20.png"/>
          <p:cNvPicPr preferRelativeResize="0"/>
          <p:nvPr/>
        </p:nvPicPr>
        <p:blipFill rotWithShape="1">
          <a:blip r:embed="rId3">
            <a:alphaModFix/>
          </a:blip>
          <a:srcRect r="-1071" b="-1843"/>
          <a:stretch/>
        </p:blipFill>
        <p:spPr>
          <a:xfrm>
            <a:off x="0" y="1046471"/>
            <a:ext cx="9241725" cy="45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7280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5b993b33a2_0_16"/>
          <p:cNvSpPr txBox="1">
            <a:spLocks noGrp="1"/>
          </p:cNvSpPr>
          <p:nvPr>
            <p:ph type="sldNum" idx="12"/>
          </p:nvPr>
        </p:nvSpPr>
        <p:spPr>
          <a:xfrm>
            <a:off x="8509000" y="6400800"/>
            <a:ext cx="3747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63</a:t>
            </a:fld>
            <a:endParaRPr/>
          </a:p>
        </p:txBody>
      </p:sp>
      <p:pic>
        <p:nvPicPr>
          <p:cNvPr id="428" name="Google Shape;428;g5b993b33a2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48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47696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5b993b33a2_0_22"/>
          <p:cNvSpPr txBox="1">
            <a:spLocks noGrp="1"/>
          </p:cNvSpPr>
          <p:nvPr>
            <p:ph type="sldNum" idx="12"/>
          </p:nvPr>
        </p:nvSpPr>
        <p:spPr>
          <a:xfrm>
            <a:off x="8509000" y="6400800"/>
            <a:ext cx="3747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NL"/>
              <a:t>64</a:t>
            </a:fld>
            <a:endParaRPr/>
          </a:p>
        </p:txBody>
      </p:sp>
      <p:pic>
        <p:nvPicPr>
          <p:cNvPr id="435" name="Google Shape;435;g5b993b33a2_0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4525"/>
            <a:ext cx="9144001" cy="4967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4942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42048" y="134938"/>
            <a:ext cx="7805738" cy="1143000"/>
          </a:xfrm>
        </p:spPr>
        <p:txBody>
          <a:bodyPr/>
          <a:lstStyle/>
          <a:p>
            <a:r>
              <a:rPr lang="nl-NL" sz="5400" dirty="0"/>
              <a:t>Gevolgen nieuwe opgaven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70784" y="1809007"/>
            <a:ext cx="9022976" cy="4363193"/>
          </a:xfrm>
        </p:spPr>
        <p:txBody>
          <a:bodyPr/>
          <a:lstStyle/>
          <a:p>
            <a:r>
              <a:rPr lang="nl-NL" dirty="0"/>
              <a:t>Hogere eisen aan bestuurskracht gemeenten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Ambtenaren lopen voorop</a:t>
            </a:r>
          </a:p>
          <a:p>
            <a:endParaRPr lang="nl-NL" dirty="0"/>
          </a:p>
          <a:p>
            <a:r>
              <a:rPr lang="nl-NL" dirty="0"/>
              <a:t>Regionale samenwerking wordt belangrijker</a:t>
            </a:r>
          </a:p>
          <a:p>
            <a:endParaRPr lang="nl-NL" dirty="0"/>
          </a:p>
          <a:p>
            <a:r>
              <a:rPr lang="nl-NL" dirty="0"/>
              <a:t>Rol gemeenteraad verzwakt</a:t>
            </a:r>
          </a:p>
          <a:p>
            <a:endParaRPr lang="nl-NL" dirty="0"/>
          </a:p>
          <a:p>
            <a:r>
              <a:rPr lang="nl-NL" dirty="0"/>
              <a:t>Ingewikkelde politieke keuzevraagstukken 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65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4140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6000" dirty="0"/>
              <a:t>Schaalvergroting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6518" y="1809007"/>
            <a:ext cx="8505547" cy="3560763"/>
          </a:xfrm>
        </p:spPr>
        <p:txBody>
          <a:bodyPr/>
          <a:lstStyle/>
          <a:p>
            <a:r>
              <a:rPr lang="nl-NL" dirty="0"/>
              <a:t>Gemeentelijke herindelingen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Regionalisering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Herindeling wordt gezien als alternatief voor regionale samenwerking of omgekeerd</a:t>
            </a:r>
          </a:p>
          <a:p>
            <a:endParaRPr lang="nl-NL" dirty="0"/>
          </a:p>
          <a:p>
            <a:r>
              <a:rPr lang="nl-NL" dirty="0"/>
              <a:t>In de praktijk: aparte schaalvergrotingen</a:t>
            </a:r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66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6554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1276" y="363538"/>
            <a:ext cx="7805738" cy="1143000"/>
          </a:xfrm>
        </p:spPr>
        <p:txBody>
          <a:bodyPr/>
          <a:lstStyle/>
          <a:p>
            <a:r>
              <a:rPr lang="nl-NL" sz="6000" dirty="0"/>
              <a:t>Herindelingen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6518" y="1809007"/>
            <a:ext cx="8505547" cy="3560763"/>
          </a:xfrm>
        </p:spPr>
        <p:txBody>
          <a:bodyPr/>
          <a:lstStyle/>
          <a:p>
            <a:r>
              <a:rPr lang="nl-NL" dirty="0"/>
              <a:t>Zeer geleidelijk proces</a:t>
            </a:r>
          </a:p>
          <a:p>
            <a:endParaRPr lang="nl-NL" dirty="0"/>
          </a:p>
          <a:p>
            <a:r>
              <a:rPr lang="nl-NL" dirty="0"/>
              <a:t>Belangrijkste motieven:</a:t>
            </a:r>
          </a:p>
          <a:p>
            <a:pPr lvl="1"/>
            <a:r>
              <a:rPr lang="nl-NL" dirty="0"/>
              <a:t>Bestuurskracht: lokale opgaven</a:t>
            </a:r>
          </a:p>
          <a:p>
            <a:pPr lvl="1"/>
            <a:r>
              <a:rPr lang="nl-NL" dirty="0"/>
              <a:t>RO en huisvesting: uitbreidingsruimte voor steden</a:t>
            </a:r>
          </a:p>
          <a:p>
            <a:pPr lvl="1"/>
            <a:r>
              <a:rPr lang="nl-NL" dirty="0"/>
              <a:t>Bestuurskracht: gedecentraliseerde taken</a:t>
            </a:r>
          </a:p>
          <a:p>
            <a:pPr lvl="1"/>
            <a:endParaRPr lang="nl-NL" dirty="0"/>
          </a:p>
          <a:p>
            <a:r>
              <a:rPr lang="nl-NL" dirty="0"/>
              <a:t>Tot 2002: door BZK geïnitieerd</a:t>
            </a:r>
          </a:p>
          <a:p>
            <a:r>
              <a:rPr lang="nl-NL" dirty="0"/>
              <a:t>Daarna: op initiatief van gemeenten</a:t>
            </a:r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67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425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68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930050" y="590320"/>
            <a:ext cx="795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Aantal gemeenten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17" y="347252"/>
            <a:ext cx="8302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507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547A8E-F12C-4804-8186-46C5D05B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E4240DB-7BCD-432A-BF20-AFFDBFDFE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2AF8-88AC-E44D-B920-71360FDBA688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69BD4E-ACC1-48AC-A580-F45689F2D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F1CB-BE74-824D-85FE-AFB221DDC56B}" type="slidenum">
              <a:rPr lang="nl-NL" smtClean="0">
                <a:solidFill>
                  <a:srgbClr val="000000"/>
                </a:solidFill>
              </a:rPr>
              <a:pPr/>
              <a:t>69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9" name="Afbeelding 8">
            <a:hlinkClick r:id="rId2"/>
            <a:extLst>
              <a:ext uri="{FF2B5EF4-FFF2-40B4-BE49-F238E27FC236}">
                <a16:creationId xmlns:a16="http://schemas.microsoft.com/office/drawing/2014/main" id="{57311D42-3EC8-49A5-AD51-57C12091F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999" y="-415042"/>
            <a:ext cx="6040869" cy="738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05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785" y="363538"/>
            <a:ext cx="8489453" cy="1143000"/>
          </a:xfrm>
        </p:spPr>
        <p:txBody>
          <a:bodyPr/>
          <a:lstStyle/>
          <a:p>
            <a:r>
              <a:rPr lang="en-US" sz="4400" dirty="0" err="1"/>
              <a:t>Lokaal</a:t>
            </a:r>
            <a:r>
              <a:rPr lang="en-US" sz="4400" dirty="0"/>
              <a:t> </a:t>
            </a:r>
            <a:r>
              <a:rPr lang="en-US" sz="4400" dirty="0" err="1"/>
              <a:t>en</a:t>
            </a:r>
            <a:r>
              <a:rPr lang="en-US" sz="4400" dirty="0"/>
              <a:t> </a:t>
            </a:r>
            <a:r>
              <a:rPr lang="en-US" sz="4400" dirty="0" err="1"/>
              <a:t>regionaal</a:t>
            </a:r>
            <a:r>
              <a:rPr lang="en-US" sz="4400" dirty="0"/>
              <a:t> </a:t>
            </a:r>
            <a:r>
              <a:rPr lang="en-US" sz="4400" dirty="0" err="1"/>
              <a:t>bestuur</a:t>
            </a:r>
            <a:r>
              <a:rPr lang="en-US" sz="4400" dirty="0"/>
              <a:t>: </a:t>
            </a:r>
            <a:br>
              <a:rPr lang="en-US" sz="4400" dirty="0"/>
            </a:br>
            <a:r>
              <a:rPr lang="en-US" sz="4400" dirty="0" err="1"/>
              <a:t>een</a:t>
            </a:r>
            <a:r>
              <a:rPr lang="en-US" sz="4400" dirty="0"/>
              <a:t> </a:t>
            </a:r>
            <a:r>
              <a:rPr lang="en-US" sz="4400" dirty="0" err="1"/>
              <a:t>ordening</a:t>
            </a:r>
            <a:endParaRPr lang="en-US" sz="44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8958" y="1836090"/>
            <a:ext cx="8486280" cy="4695672"/>
          </a:xfrm>
        </p:spPr>
        <p:txBody>
          <a:bodyPr/>
          <a:lstStyle/>
          <a:p>
            <a:r>
              <a:rPr lang="en-US" sz="3600" b="1" dirty="0" err="1"/>
              <a:t>Lokaal</a:t>
            </a:r>
            <a:r>
              <a:rPr lang="en-US" sz="3600" b="1" dirty="0"/>
              <a:t> </a:t>
            </a:r>
            <a:r>
              <a:rPr lang="en-US" sz="3600" b="1" dirty="0" err="1"/>
              <a:t>bestuur</a:t>
            </a:r>
            <a:r>
              <a:rPr lang="en-US" sz="3600" b="1" dirty="0"/>
              <a:t>: </a:t>
            </a:r>
            <a:r>
              <a:rPr lang="en-US" sz="3600" b="1" dirty="0" err="1"/>
              <a:t>gemeenten</a:t>
            </a:r>
            <a:endParaRPr lang="en-US" sz="3600" b="1" dirty="0"/>
          </a:p>
          <a:p>
            <a:pPr lvl="1"/>
            <a:r>
              <a:rPr lang="en-US" sz="3200" dirty="0"/>
              <a:t>’</a:t>
            </a:r>
            <a:r>
              <a:rPr lang="en-US" sz="3200" dirty="0" err="1"/>
              <a:t>eerste</a:t>
            </a:r>
            <a:r>
              <a:rPr lang="en-US" sz="3200" dirty="0"/>
              <a:t> </a:t>
            </a:r>
            <a:r>
              <a:rPr lang="en-US" sz="3200" dirty="0" err="1"/>
              <a:t>overheid</a:t>
            </a:r>
            <a:r>
              <a:rPr lang="en-US" sz="3200" dirty="0"/>
              <a:t>’</a:t>
            </a:r>
          </a:p>
          <a:p>
            <a:pPr lvl="1"/>
            <a:r>
              <a:rPr lang="en-US" sz="3200" dirty="0"/>
              <a:t>‘open </a:t>
            </a:r>
            <a:r>
              <a:rPr lang="en-US" sz="3200" dirty="0" err="1"/>
              <a:t>huishouding</a:t>
            </a:r>
            <a:r>
              <a:rPr lang="en-US" sz="3200" dirty="0"/>
              <a:t>’: </a:t>
            </a:r>
            <a:r>
              <a:rPr lang="en-US" sz="3200" dirty="0" err="1"/>
              <a:t>integraal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gebiedsgericht</a:t>
            </a:r>
            <a:endParaRPr lang="en-US" sz="3200" dirty="0"/>
          </a:p>
          <a:p>
            <a:pPr lvl="1"/>
            <a:endParaRPr lang="en-US" sz="3200" dirty="0"/>
          </a:p>
          <a:p>
            <a:pPr>
              <a:lnSpc>
                <a:spcPct val="100000"/>
              </a:lnSpc>
            </a:pPr>
            <a:r>
              <a:rPr lang="en-US" sz="3600" b="1" dirty="0" err="1"/>
              <a:t>Regionaal</a:t>
            </a:r>
            <a:r>
              <a:rPr lang="en-US" sz="3600" b="1" dirty="0"/>
              <a:t> </a:t>
            </a:r>
            <a:r>
              <a:rPr lang="en-US" sz="3600" b="1" dirty="0" err="1"/>
              <a:t>bestuur</a:t>
            </a:r>
            <a:r>
              <a:rPr lang="en-US" sz="3600" b="1" dirty="0"/>
              <a:t>: </a:t>
            </a:r>
            <a:r>
              <a:rPr lang="en-US" sz="3600" b="1" dirty="0" err="1"/>
              <a:t>intergemeentelijke</a:t>
            </a:r>
            <a:r>
              <a:rPr lang="en-US" sz="3600" b="1" dirty="0"/>
              <a:t> </a:t>
            </a:r>
            <a:r>
              <a:rPr lang="en-US" sz="3600" b="1" dirty="0" err="1"/>
              <a:t>samenwerking</a:t>
            </a:r>
            <a:endParaRPr lang="en-US" sz="3600" b="1" dirty="0"/>
          </a:p>
          <a:p>
            <a:pPr lvl="1"/>
            <a:r>
              <a:rPr lang="en-US" sz="3200" dirty="0" err="1"/>
              <a:t>Vrijwillig</a:t>
            </a:r>
            <a:r>
              <a:rPr lang="en-US" sz="3200" dirty="0"/>
              <a:t> of </a:t>
            </a:r>
            <a:r>
              <a:rPr lang="en-US" sz="3200" dirty="0" err="1"/>
              <a:t>wettelijk</a:t>
            </a:r>
            <a:r>
              <a:rPr lang="en-US" sz="3200" dirty="0"/>
              <a:t> </a:t>
            </a:r>
            <a:r>
              <a:rPr lang="en-US" sz="3200" dirty="0" err="1"/>
              <a:t>verplicht</a:t>
            </a:r>
            <a:endParaRPr lang="en-US" sz="3200" dirty="0"/>
          </a:p>
          <a:p>
            <a:pPr lvl="1"/>
            <a:r>
              <a:rPr lang="en-US" sz="3200" dirty="0"/>
              <a:t>‘</a:t>
            </a:r>
            <a:r>
              <a:rPr lang="en-US" sz="3200" dirty="0" err="1"/>
              <a:t>Verlengd</a:t>
            </a:r>
            <a:r>
              <a:rPr lang="en-US" sz="3200" dirty="0"/>
              <a:t> </a:t>
            </a:r>
            <a:r>
              <a:rPr lang="en-US" sz="3200" dirty="0" err="1"/>
              <a:t>lokaal</a:t>
            </a:r>
            <a:r>
              <a:rPr lang="en-US" sz="3200" dirty="0"/>
              <a:t> </a:t>
            </a:r>
            <a:r>
              <a:rPr lang="en-US" sz="3200" dirty="0" err="1"/>
              <a:t>bestuur</a:t>
            </a:r>
            <a:r>
              <a:rPr lang="en-US" sz="3200" dirty="0"/>
              <a:t>’</a:t>
            </a:r>
          </a:p>
          <a:p>
            <a:pPr lvl="1"/>
            <a:r>
              <a:rPr lang="en-US" sz="3200" dirty="0" err="1"/>
              <a:t>Meestal</a:t>
            </a:r>
            <a:r>
              <a:rPr lang="en-US" sz="3200" dirty="0"/>
              <a:t> </a:t>
            </a:r>
            <a:r>
              <a:rPr lang="en-US" sz="3200" dirty="0" err="1"/>
              <a:t>taakgericht</a:t>
            </a:r>
            <a:endParaRPr lang="en-US" sz="32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7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20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jdelijke aanduiding voor datum 3">
            <a:extLst>
              <a:ext uri="{FF2B5EF4-FFF2-40B4-BE49-F238E27FC236}">
                <a16:creationId xmlns:a16="http://schemas.microsoft.com/office/drawing/2014/main" id="{45CA4926-C166-1943-B7DC-7A222A840EF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91D1726-096E-4C4F-A447-56D26EE5D836}" type="datetime1">
              <a:rPr lang="nl-NL" altLang="en-US" sz="1000"/>
              <a:pPr eaLnBrk="1" hangingPunct="1"/>
              <a:t>31-1-2022</a:t>
            </a:fld>
            <a:endParaRPr lang="en-GB" altLang="en-US" sz="1000"/>
          </a:p>
        </p:txBody>
      </p:sp>
      <p:sp>
        <p:nvSpPr>
          <p:cNvPr id="21506" name="Tijdelijke aanduiding voor dianummer 5">
            <a:extLst>
              <a:ext uri="{FF2B5EF4-FFF2-40B4-BE49-F238E27FC236}">
                <a16:creationId xmlns:a16="http://schemas.microsoft.com/office/drawing/2014/main" id="{4B8507D4-4961-F649-A4E3-C78A7490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D41520-B761-B747-95AE-B4488AD0F8FA}" type="slidenum">
              <a:rPr lang="en-GB" altLang="en-US" sz="1000"/>
              <a:pPr eaLnBrk="1" hangingPunct="1"/>
              <a:t>70</a:t>
            </a:fld>
            <a:endParaRPr lang="en-GB" altLang="en-US" sz="10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43720647-F3AD-4E46-8D4B-77D21F4F61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115888"/>
            <a:ext cx="7805737" cy="1143000"/>
          </a:xfrm>
        </p:spPr>
        <p:txBody>
          <a:bodyPr/>
          <a:lstStyle/>
          <a:p>
            <a:pPr eaLnBrk="1" hangingPunct="1"/>
            <a:r>
              <a:rPr lang="en-US" altLang="en-US" sz="3600" dirty="0" err="1">
                <a:ea typeface="ＭＳ Ｐゴシック" panose="020B0600070205080204" pitchFamily="34" charset="-128"/>
              </a:rPr>
              <a:t>Vermindering</a:t>
            </a:r>
            <a:r>
              <a:rPr lang="en-US" altLang="en-US" sz="3600" dirty="0">
                <a:ea typeface="ＭＳ Ｐゴシック" panose="020B0600070205080204" pitchFamily="34" charset="-128"/>
              </a:rPr>
              <a:t> </a:t>
            </a:r>
            <a:r>
              <a:rPr lang="en-US" altLang="en-US" sz="3600" dirty="0" err="1">
                <a:ea typeface="ＭＳ Ｐゴシック" panose="020B0600070205080204" pitchFamily="34" charset="-128"/>
              </a:rPr>
              <a:t>aantal</a:t>
            </a:r>
            <a:r>
              <a:rPr lang="en-US" altLang="en-US" sz="3600" dirty="0">
                <a:ea typeface="ＭＳ Ｐゴシック" panose="020B0600070205080204" pitchFamily="34" charset="-128"/>
              </a:rPr>
              <a:t> </a:t>
            </a:r>
            <a:r>
              <a:rPr lang="en-US" altLang="en-US" sz="3600" dirty="0" err="1">
                <a:ea typeface="ＭＳ Ｐゴシック" panose="020B0600070205080204" pitchFamily="34" charset="-128"/>
              </a:rPr>
              <a:t>gemeenten</a:t>
            </a:r>
            <a:r>
              <a:rPr lang="en-US" altLang="en-US" sz="3600" dirty="0">
                <a:ea typeface="ＭＳ Ｐゴシック" panose="020B0600070205080204" pitchFamily="34" charset="-128"/>
              </a:rPr>
              <a:t>, 1900-2020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C958F3E8-DE79-E444-A1DE-11CF6027DF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z="1800">
              <a:ea typeface="ＭＳ Ｐゴシック" panose="020B0600070205080204" pitchFamily="34" charset="-128"/>
            </a:endParaRPr>
          </a:p>
        </p:txBody>
      </p:sp>
      <p:pic>
        <p:nvPicPr>
          <p:cNvPr id="21509" name="Afbeelding 7" descr="UT powerpoint sheet small 1.jpg">
            <a:extLst>
              <a:ext uri="{FF2B5EF4-FFF2-40B4-BE49-F238E27FC236}">
                <a16:creationId xmlns:a16="http://schemas.microsoft.com/office/drawing/2014/main" id="{B66F4E91-2C04-CB4B-8A6C-BFDF59F40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Grafiek 1">
            <a:extLst>
              <a:ext uri="{FF2B5EF4-FFF2-40B4-BE49-F238E27FC236}">
                <a16:creationId xmlns:a16="http://schemas.microsoft.com/office/drawing/2014/main" id="{4AFB0715-5C58-D242-A04C-B45301FB57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6378519"/>
              </p:ext>
            </p:extLst>
          </p:nvPr>
        </p:nvGraphicFramePr>
        <p:xfrm>
          <a:off x="806450" y="1397000"/>
          <a:ext cx="7962900" cy="4789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893431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Box 1"/>
          <p:cNvSpPr txBox="1">
            <a:spLocks noChangeArrowheads="1"/>
          </p:cNvSpPr>
          <p:nvPr/>
        </p:nvSpPr>
        <p:spPr bwMode="auto">
          <a:xfrm>
            <a:off x="1136238" y="1900605"/>
            <a:ext cx="7178582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nl-NL" altLang="en-US" sz="18400" b="1" dirty="0">
                <a:latin typeface="+mj-lt"/>
                <a:cs typeface="Arial" pitchFamily="34" charset="0"/>
              </a:rPr>
              <a:t>REGIO</a:t>
            </a:r>
            <a:endParaRPr lang="en-US" altLang="en-US" sz="18400" b="1" dirty="0">
              <a:latin typeface="+mj-lt"/>
              <a:cs typeface="Arial" pitchFamily="34" charset="0"/>
            </a:endParaRPr>
          </a:p>
        </p:txBody>
      </p:sp>
      <p:pic>
        <p:nvPicPr>
          <p:cNvPr id="8194" name="Afbeelding 2" descr="UT_Logo_White_RGB_N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05" y="5931877"/>
            <a:ext cx="3054312" cy="66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4556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Box 1"/>
          <p:cNvSpPr txBox="1">
            <a:spLocks noChangeArrowheads="1"/>
          </p:cNvSpPr>
          <p:nvPr/>
        </p:nvSpPr>
        <p:spPr bwMode="auto">
          <a:xfrm>
            <a:off x="1136238" y="1900605"/>
            <a:ext cx="7178582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nl-NL" altLang="en-US" sz="18400" b="1" dirty="0">
                <a:latin typeface="+mj-lt"/>
                <a:cs typeface="Arial" pitchFamily="34" charset="0"/>
              </a:rPr>
              <a:t>GROEI</a:t>
            </a:r>
            <a:endParaRPr lang="en-US" altLang="en-US" sz="18400" b="1" dirty="0">
              <a:latin typeface="+mj-lt"/>
              <a:cs typeface="Arial" pitchFamily="34" charset="0"/>
            </a:endParaRPr>
          </a:p>
        </p:txBody>
      </p:sp>
      <p:pic>
        <p:nvPicPr>
          <p:cNvPr id="8194" name="Afbeelding 2" descr="UT_Logo_White_RGB_N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05" y="5931877"/>
            <a:ext cx="3054312" cy="66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17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Box 1"/>
          <p:cNvSpPr txBox="1">
            <a:spLocks noChangeArrowheads="1"/>
          </p:cNvSpPr>
          <p:nvPr/>
        </p:nvSpPr>
        <p:spPr bwMode="auto">
          <a:xfrm>
            <a:off x="1136238" y="1900605"/>
            <a:ext cx="7178582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8400" b="1" dirty="0">
                <a:latin typeface="+mj-lt"/>
                <a:cs typeface="Arial" pitchFamily="34" charset="0"/>
              </a:rPr>
              <a:t>ORGIE</a:t>
            </a:r>
          </a:p>
        </p:txBody>
      </p:sp>
      <p:pic>
        <p:nvPicPr>
          <p:cNvPr id="8194" name="Afbeelding 2" descr="UT_Logo_White_RGB_N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05" y="5931877"/>
            <a:ext cx="3054312" cy="66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74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-19916"/>
            <a:ext cx="9433048" cy="1375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79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9227"/>
            <a:ext cx="3697785" cy="210362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-9681"/>
            <a:ext cx="4932040" cy="369903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780928"/>
            <a:ext cx="3494700" cy="234144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2852936"/>
            <a:ext cx="4152461" cy="311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126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9292" y="325884"/>
            <a:ext cx="8454164" cy="1143000"/>
          </a:xfrm>
        </p:spPr>
        <p:txBody>
          <a:bodyPr>
            <a:noAutofit/>
          </a:bodyPr>
          <a:lstStyle/>
          <a:p>
            <a:r>
              <a:rPr lang="nl-NL" sz="4800" b="1" dirty="0"/>
              <a:t>WAAROM REGIONAAL BESTUUR?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3508" y="1668284"/>
            <a:ext cx="8830491" cy="4706389"/>
          </a:xfrm>
        </p:spPr>
        <p:txBody>
          <a:bodyPr>
            <a:normAutofit/>
          </a:bodyPr>
          <a:lstStyle/>
          <a:p>
            <a:pPr marL="114300" indent="0">
              <a:lnSpc>
                <a:spcPct val="100000"/>
              </a:lnSpc>
              <a:buNone/>
            </a:pPr>
            <a:r>
              <a:rPr lang="nl-NL" sz="3000" b="1" dirty="0"/>
              <a:t>Maatschappelijke schaalvergroting: agglomeratievorming</a:t>
            </a:r>
          </a:p>
          <a:p>
            <a:pPr>
              <a:lnSpc>
                <a:spcPct val="100000"/>
              </a:lnSpc>
              <a:buFont typeface="Wingdings" charset="0"/>
              <a:buChar char="à"/>
            </a:pPr>
            <a:endParaRPr lang="nl-NL" sz="2800" dirty="0">
              <a:sym typeface="Wingdings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nl-NL" sz="3000" b="1" dirty="0">
                <a:sym typeface="Wingdings"/>
              </a:rPr>
              <a:t>Taakoverdracht: decentralisaties</a:t>
            </a:r>
          </a:p>
          <a:p>
            <a:pPr marL="114300" indent="0">
              <a:lnSpc>
                <a:spcPct val="100000"/>
              </a:lnSpc>
              <a:buNone/>
            </a:pPr>
            <a:endParaRPr lang="nl-NL" sz="3000" b="1" dirty="0">
              <a:sym typeface="Wingdings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nl-NL" sz="3000" b="1" dirty="0">
                <a:sym typeface="Wingdings"/>
              </a:rPr>
              <a:t>Bezuinigingen (en personeelstekort)</a:t>
            </a:r>
            <a:endParaRPr lang="nl-NL" dirty="0">
              <a:sym typeface="Wingdings"/>
            </a:endParaRPr>
          </a:p>
          <a:p>
            <a:endParaRPr lang="nl-NL" dirty="0">
              <a:sym typeface="Wingdings"/>
            </a:endParaRPr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4294967295"/>
          </p:nvPr>
        </p:nvSpPr>
        <p:spPr>
          <a:xfrm>
            <a:off x="6923315" y="6402388"/>
            <a:ext cx="1585686" cy="476250"/>
          </a:xfrm>
          <a:prstGeom prst="rect">
            <a:avLst/>
          </a:prstGeom>
        </p:spPr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294967295"/>
          </p:nvPr>
        </p:nvSpPr>
        <p:spPr>
          <a:xfrm>
            <a:off x="8509000" y="6400800"/>
            <a:ext cx="374650" cy="476250"/>
          </a:xfrm>
          <a:prstGeom prst="rect">
            <a:avLst/>
          </a:prstGeom>
        </p:spPr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76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855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3325" y="446908"/>
            <a:ext cx="8454164" cy="1143000"/>
          </a:xfrm>
        </p:spPr>
        <p:txBody>
          <a:bodyPr>
            <a:noAutofit/>
          </a:bodyPr>
          <a:lstStyle/>
          <a:p>
            <a:r>
              <a:rPr lang="nl-NL" sz="4400" b="1" dirty="0"/>
              <a:t>WAAROM REGIONAAL BESTUUR?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1886" y="1668284"/>
            <a:ext cx="8530045" cy="4706389"/>
          </a:xfrm>
        </p:spPr>
        <p:txBody>
          <a:bodyPr>
            <a:normAutofit lnSpcReduction="10000"/>
          </a:bodyPr>
          <a:lstStyle/>
          <a:p>
            <a:pPr marL="114300" indent="0">
              <a:lnSpc>
                <a:spcPct val="100000"/>
              </a:lnSpc>
              <a:buNone/>
            </a:pPr>
            <a:r>
              <a:rPr lang="nl-NL" sz="3000" b="1" dirty="0"/>
              <a:t>Om taken beter en goedkoper uit te kunnen voeren</a:t>
            </a:r>
          </a:p>
          <a:p>
            <a:pPr>
              <a:lnSpc>
                <a:spcPct val="100000"/>
              </a:lnSpc>
              <a:buFont typeface="Wingdings" charset="0"/>
              <a:buChar char="à"/>
            </a:pPr>
            <a:r>
              <a:rPr lang="nl-NL" sz="2800" i="1" dirty="0">
                <a:sym typeface="Wingdings"/>
              </a:rPr>
              <a:t>bedrijfseconomische schaalvoordelen </a:t>
            </a:r>
          </a:p>
          <a:p>
            <a:pPr>
              <a:lnSpc>
                <a:spcPct val="100000"/>
              </a:lnSpc>
              <a:buFont typeface="Wingdings" charset="0"/>
              <a:buChar char="à"/>
            </a:pPr>
            <a:r>
              <a:rPr lang="nl-NL" sz="2800" i="1" dirty="0">
                <a:sym typeface="Wingdings"/>
              </a:rPr>
              <a:t>(‘</a:t>
            </a:r>
            <a:r>
              <a:rPr lang="nl-NL" sz="2800" i="1" dirty="0" err="1">
                <a:sym typeface="Wingdings"/>
              </a:rPr>
              <a:t>economies</a:t>
            </a:r>
            <a:r>
              <a:rPr lang="nl-NL" sz="2800" i="1" dirty="0">
                <a:sym typeface="Wingdings"/>
              </a:rPr>
              <a:t> of </a:t>
            </a:r>
            <a:r>
              <a:rPr lang="nl-NL" sz="2800" i="1" dirty="0" err="1">
                <a:sym typeface="Wingdings"/>
              </a:rPr>
              <a:t>scale</a:t>
            </a:r>
            <a:r>
              <a:rPr lang="nl-NL" sz="2800" i="1" dirty="0">
                <a:sym typeface="Wingdings"/>
              </a:rPr>
              <a:t>’)</a:t>
            </a:r>
          </a:p>
          <a:p>
            <a:pPr>
              <a:lnSpc>
                <a:spcPct val="100000"/>
              </a:lnSpc>
              <a:buFont typeface="Wingdings" charset="0"/>
              <a:buChar char="à"/>
            </a:pPr>
            <a:endParaRPr lang="nl-NL" sz="2800" dirty="0">
              <a:sym typeface="Wingdings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nl-NL" sz="3000" b="1" dirty="0">
                <a:sym typeface="Wingdings"/>
              </a:rPr>
              <a:t>Om taken uit te voeren op de schaal waarop deze het meeste effect hebben</a:t>
            </a:r>
          </a:p>
          <a:p>
            <a:pPr>
              <a:lnSpc>
                <a:spcPct val="100000"/>
              </a:lnSpc>
              <a:buFont typeface="Wingdings" charset="0"/>
              <a:buChar char="à"/>
            </a:pPr>
            <a:r>
              <a:rPr lang="nl-NL" i="1" dirty="0">
                <a:sym typeface="Wingdings"/>
              </a:rPr>
              <a:t>beleidsmatige schaalvoordelen </a:t>
            </a:r>
          </a:p>
          <a:p>
            <a:pPr>
              <a:lnSpc>
                <a:spcPct val="100000"/>
              </a:lnSpc>
              <a:buFont typeface="Wingdings" charset="0"/>
              <a:buChar char="à"/>
            </a:pPr>
            <a:r>
              <a:rPr lang="nl-NL" i="1" dirty="0">
                <a:sym typeface="Wingdings"/>
              </a:rPr>
              <a:t>(‘</a:t>
            </a:r>
            <a:r>
              <a:rPr lang="nl-NL" i="1" dirty="0" err="1">
                <a:sym typeface="Wingdings"/>
              </a:rPr>
              <a:t>economies</a:t>
            </a:r>
            <a:r>
              <a:rPr lang="nl-NL" i="1" dirty="0">
                <a:sym typeface="Wingdings"/>
              </a:rPr>
              <a:t> of scope’)</a:t>
            </a:r>
          </a:p>
          <a:p>
            <a:pPr marL="0" indent="0">
              <a:lnSpc>
                <a:spcPct val="100000"/>
              </a:lnSpc>
              <a:buNone/>
            </a:pPr>
            <a:endParaRPr lang="nl-NL" dirty="0">
              <a:sym typeface="Wingdings"/>
            </a:endParaRPr>
          </a:p>
          <a:p>
            <a:endParaRPr lang="nl-NL" dirty="0">
              <a:sym typeface="Wingdings"/>
            </a:endParaRPr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4294967295"/>
          </p:nvPr>
        </p:nvSpPr>
        <p:spPr>
          <a:xfrm>
            <a:off x="7572375" y="6402388"/>
            <a:ext cx="936625" cy="476250"/>
          </a:xfrm>
          <a:prstGeom prst="rect">
            <a:avLst/>
          </a:prstGeom>
        </p:spPr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294967295"/>
          </p:nvPr>
        </p:nvSpPr>
        <p:spPr>
          <a:xfrm>
            <a:off x="8509000" y="6400800"/>
            <a:ext cx="374650" cy="476250"/>
          </a:xfrm>
          <a:prstGeom prst="rect">
            <a:avLst/>
          </a:prstGeom>
        </p:spPr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77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3340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1695" y="0"/>
            <a:ext cx="8597855" cy="1143000"/>
          </a:xfrm>
        </p:spPr>
        <p:txBody>
          <a:bodyPr>
            <a:normAutofit fontScale="90000"/>
          </a:bodyPr>
          <a:lstStyle/>
          <a:p>
            <a:r>
              <a:rPr lang="nl-NL" sz="4400" b="1" dirty="0"/>
              <a:t>SOORTEN REGIONAAL BESTUUR: TAKEN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" y="1369733"/>
            <a:ext cx="9143999" cy="420930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nl-NL" b="1" dirty="0"/>
              <a:t>Strategische taken: ontwikkelen gezamenlijke visie</a:t>
            </a:r>
            <a:r>
              <a:rPr lang="nl-NL" dirty="0"/>
              <a:t> 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REGIONALE ONTWIKKELING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b="1" dirty="0"/>
              <a:t>Tactische taken: voorbereiden en uitvoeren beleid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GRENSOVERSCHRIJDENDE SAMENWERKING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b="1" dirty="0"/>
              <a:t>Operationele taken: bedrijfsvoering (personeel, ICT, huisvesting, etc.)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DIENSTVERLENENING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87883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  <a:latin typeface="Arial"/>
              </a:rPr>
              <a:pPr/>
              <a:t>31-1-2022</a:t>
            </a:fld>
            <a:endParaRPr lang="nl-NL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  <a:latin typeface="Arial"/>
              </a:rPr>
              <a:pPr/>
              <a:t>79</a:t>
            </a:fld>
            <a:endParaRPr lang="nl-NL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779" y="-379699"/>
            <a:ext cx="13383910" cy="1451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59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785" y="363538"/>
            <a:ext cx="8489453" cy="1143000"/>
          </a:xfrm>
        </p:spPr>
        <p:txBody>
          <a:bodyPr/>
          <a:lstStyle/>
          <a:p>
            <a:r>
              <a:rPr lang="en-US" sz="4400" dirty="0" err="1"/>
              <a:t>Lokaal</a:t>
            </a:r>
            <a:r>
              <a:rPr lang="en-US" sz="4400" dirty="0"/>
              <a:t> </a:t>
            </a:r>
            <a:r>
              <a:rPr lang="en-US" sz="4400" dirty="0" err="1"/>
              <a:t>en</a:t>
            </a:r>
            <a:r>
              <a:rPr lang="en-US" sz="4400" dirty="0"/>
              <a:t> </a:t>
            </a:r>
            <a:r>
              <a:rPr lang="en-US" sz="4400" dirty="0" err="1"/>
              <a:t>regionaal</a:t>
            </a:r>
            <a:r>
              <a:rPr lang="en-US" sz="4400" dirty="0"/>
              <a:t> </a:t>
            </a:r>
            <a:r>
              <a:rPr lang="en-US" sz="4400" dirty="0" err="1"/>
              <a:t>bestuur</a:t>
            </a:r>
            <a:r>
              <a:rPr lang="en-US" sz="4400"/>
              <a:t>: </a:t>
            </a:r>
            <a:br>
              <a:rPr lang="en-US" sz="4400"/>
            </a:br>
            <a:r>
              <a:rPr lang="en-US" sz="4400"/>
              <a:t>een</a:t>
            </a:r>
            <a:r>
              <a:rPr lang="en-US" sz="4400" dirty="0"/>
              <a:t> </a:t>
            </a:r>
            <a:r>
              <a:rPr lang="en-US" sz="4400" dirty="0" err="1"/>
              <a:t>ordening</a:t>
            </a:r>
            <a:endParaRPr lang="en-US" sz="44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37996" y="1674424"/>
            <a:ext cx="8906004" cy="45829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 err="1"/>
              <a:t>Regionaal</a:t>
            </a:r>
            <a:r>
              <a:rPr lang="en-US" b="1" dirty="0"/>
              <a:t> </a:t>
            </a:r>
            <a:r>
              <a:rPr lang="en-US" b="1" dirty="0" err="1"/>
              <a:t>bestuur</a:t>
            </a:r>
            <a:r>
              <a:rPr lang="en-US" b="1" dirty="0"/>
              <a:t>: </a:t>
            </a:r>
            <a:r>
              <a:rPr lang="en-US" b="1" dirty="0" err="1"/>
              <a:t>provincie</a:t>
            </a:r>
            <a:endParaRPr lang="en-US" b="1" dirty="0"/>
          </a:p>
          <a:p>
            <a:pPr lvl="1">
              <a:lnSpc>
                <a:spcPct val="100000"/>
              </a:lnSpc>
            </a:pPr>
            <a:r>
              <a:rPr lang="en-US" dirty="0" err="1"/>
              <a:t>Middenbestuur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Open </a:t>
            </a:r>
            <a:r>
              <a:rPr lang="en-US" dirty="0" err="1"/>
              <a:t>huishouding</a:t>
            </a:r>
            <a:r>
              <a:rPr lang="en-US" dirty="0"/>
              <a:t>, met focus op RO, </a:t>
            </a:r>
            <a:r>
              <a:rPr lang="en-US" dirty="0" err="1"/>
              <a:t>Natuur&amp;Milieu</a:t>
            </a:r>
            <a:r>
              <a:rPr lang="en-US" dirty="0"/>
              <a:t>, </a:t>
            </a:r>
            <a:r>
              <a:rPr lang="en-US" dirty="0" err="1"/>
              <a:t>Infrastructuur</a:t>
            </a:r>
            <a:r>
              <a:rPr lang="en-US" dirty="0"/>
              <a:t>, </a:t>
            </a:r>
            <a:r>
              <a:rPr lang="en-US" dirty="0" err="1"/>
              <a:t>Economie</a:t>
            </a:r>
            <a:r>
              <a:rPr lang="en-US" dirty="0"/>
              <a:t>, </a:t>
            </a:r>
            <a:r>
              <a:rPr lang="en-US" dirty="0" err="1"/>
              <a:t>Lokaal</a:t>
            </a:r>
            <a:r>
              <a:rPr lang="en-US" dirty="0"/>
              <a:t> </a:t>
            </a:r>
            <a:r>
              <a:rPr lang="en-US" dirty="0" err="1"/>
              <a:t>bestuur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b="1" dirty="0" err="1"/>
              <a:t>Regionaal</a:t>
            </a:r>
            <a:r>
              <a:rPr lang="en-US" b="1" dirty="0"/>
              <a:t> </a:t>
            </a:r>
            <a:r>
              <a:rPr lang="en-US" b="1" dirty="0" err="1"/>
              <a:t>bestuur</a:t>
            </a:r>
            <a:r>
              <a:rPr lang="en-US" b="1" dirty="0"/>
              <a:t>: </a:t>
            </a:r>
            <a:r>
              <a:rPr lang="en-US" b="1" dirty="0" err="1"/>
              <a:t>waterschap</a:t>
            </a:r>
            <a:endParaRPr lang="en-US" b="1" dirty="0"/>
          </a:p>
          <a:p>
            <a:pPr lvl="1">
              <a:lnSpc>
                <a:spcPct val="100000"/>
              </a:lnSpc>
            </a:pPr>
            <a:r>
              <a:rPr lang="en-US" dirty="0" err="1"/>
              <a:t>Oudste</a:t>
            </a:r>
            <a:r>
              <a:rPr lang="en-US" dirty="0"/>
              <a:t> </a:t>
            </a:r>
            <a:r>
              <a:rPr lang="en-US" dirty="0" err="1"/>
              <a:t>vorm</a:t>
            </a:r>
            <a:r>
              <a:rPr lang="en-US" dirty="0"/>
              <a:t> van </a:t>
            </a:r>
            <a:r>
              <a:rPr lang="en-US" dirty="0" err="1"/>
              <a:t>lokaal</a:t>
            </a:r>
            <a:r>
              <a:rPr lang="en-US" dirty="0"/>
              <a:t> </a:t>
            </a:r>
            <a:r>
              <a:rPr lang="en-US" dirty="0" err="1"/>
              <a:t>bestuur</a:t>
            </a:r>
            <a:r>
              <a:rPr lang="en-US" dirty="0"/>
              <a:t> in </a:t>
            </a:r>
            <a:r>
              <a:rPr lang="en-US" dirty="0" err="1"/>
              <a:t>Nl</a:t>
            </a:r>
            <a:r>
              <a:rPr lang="en-US" dirty="0"/>
              <a:t>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Door </a:t>
            </a:r>
            <a:r>
              <a:rPr lang="en-US" dirty="0" err="1"/>
              <a:t>enorme</a:t>
            </a:r>
            <a:r>
              <a:rPr lang="en-US" dirty="0"/>
              <a:t> </a:t>
            </a:r>
            <a:r>
              <a:rPr lang="en-US" dirty="0" err="1"/>
              <a:t>schaalvergrotingen</a:t>
            </a:r>
            <a:r>
              <a:rPr lang="en-US" dirty="0"/>
              <a:t> nu </a:t>
            </a:r>
            <a:r>
              <a:rPr lang="en-US" dirty="0" err="1"/>
              <a:t>regionaal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 err="1"/>
              <a:t>Functioneel</a:t>
            </a:r>
            <a:r>
              <a:rPr lang="en-US" dirty="0"/>
              <a:t> </a:t>
            </a:r>
            <a:r>
              <a:rPr lang="en-US" dirty="0" err="1"/>
              <a:t>bestuur</a:t>
            </a:r>
            <a:r>
              <a:rPr lang="en-US" dirty="0"/>
              <a:t>: </a:t>
            </a:r>
            <a:r>
              <a:rPr lang="en-US" dirty="0" err="1"/>
              <a:t>taakgericht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8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2322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  <a:latin typeface="Arial"/>
              </a:rPr>
              <a:pPr/>
              <a:t>31-1-2022</a:t>
            </a:fld>
            <a:endParaRPr lang="nl-NL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  <a:latin typeface="Arial"/>
              </a:rPr>
              <a:pPr/>
              <a:t>80</a:t>
            </a:fld>
            <a:endParaRPr lang="nl-NL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4344" y="-3354354"/>
            <a:ext cx="13383910" cy="1451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360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6000" b="1" dirty="0"/>
              <a:t>Regionale samenwerking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7626" y="1826000"/>
            <a:ext cx="8544438" cy="423427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nl-NL" dirty="0"/>
              <a:t>Gemiddeld 16 samenwerkingsverbanden per gemeente</a:t>
            </a:r>
          </a:p>
          <a:p>
            <a:pPr>
              <a:lnSpc>
                <a:spcPct val="80000"/>
              </a:lnSpc>
            </a:pPr>
            <a:endParaRPr lang="nl-NL" dirty="0"/>
          </a:p>
          <a:p>
            <a:pPr>
              <a:lnSpc>
                <a:spcPct val="80000"/>
              </a:lnSpc>
            </a:pP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4294967295"/>
          </p:nvPr>
        </p:nvSpPr>
        <p:spPr>
          <a:xfrm>
            <a:off x="7572375" y="6402388"/>
            <a:ext cx="936625" cy="476250"/>
          </a:xfrm>
          <a:prstGeom prst="rect">
            <a:avLst/>
          </a:prstGeom>
        </p:spPr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  <a:latin typeface="Arial"/>
              </a:rPr>
              <a:pPr/>
              <a:t>31-1-2022</a:t>
            </a:fld>
            <a:endParaRPr lang="nl-N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294967295"/>
          </p:nvPr>
        </p:nvSpPr>
        <p:spPr>
          <a:xfrm>
            <a:off x="8509000" y="6400800"/>
            <a:ext cx="374650" cy="476250"/>
          </a:xfrm>
          <a:prstGeom prst="rect">
            <a:avLst/>
          </a:prstGeom>
        </p:spPr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  <a:latin typeface="Arial"/>
              </a:rPr>
              <a:pPr/>
              <a:t>81</a:t>
            </a:fld>
            <a:endParaRPr lang="nl-N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9033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6000" b="1" dirty="0"/>
              <a:t>Regionale samenwerking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7626" y="1826000"/>
            <a:ext cx="8544438" cy="423427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nl-NL" dirty="0"/>
              <a:t>Gemiddeld 16 </a:t>
            </a:r>
            <a:r>
              <a:rPr lang="nl-NL" u="sng" dirty="0"/>
              <a:t>samenwerkingsverbanden</a:t>
            </a:r>
            <a:r>
              <a:rPr lang="nl-NL" dirty="0"/>
              <a:t> per gemeente</a:t>
            </a:r>
          </a:p>
          <a:p>
            <a:pPr>
              <a:lnSpc>
                <a:spcPct val="80000"/>
              </a:lnSpc>
            </a:pPr>
            <a:endParaRPr lang="nl-NL" dirty="0"/>
          </a:p>
          <a:p>
            <a:pPr>
              <a:lnSpc>
                <a:spcPct val="80000"/>
              </a:lnSpc>
            </a:pPr>
            <a:r>
              <a:rPr lang="nl-NL" dirty="0"/>
              <a:t>Elke gemeente werkt samen met gemiddeld </a:t>
            </a:r>
            <a:r>
              <a:rPr lang="nl-NL" u="sng" dirty="0"/>
              <a:t>56 verschillende gemeenten</a:t>
            </a:r>
          </a:p>
          <a:p>
            <a:pPr marL="0" indent="0">
              <a:lnSpc>
                <a:spcPct val="80000"/>
              </a:lnSpc>
              <a:buNone/>
            </a:pP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4294967295"/>
          </p:nvPr>
        </p:nvSpPr>
        <p:spPr>
          <a:xfrm>
            <a:off x="7572375" y="6402388"/>
            <a:ext cx="936625" cy="476250"/>
          </a:xfrm>
          <a:prstGeom prst="rect">
            <a:avLst/>
          </a:prstGeom>
        </p:spPr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  <a:latin typeface="Arial"/>
              </a:rPr>
              <a:pPr/>
              <a:t>31-1-2022</a:t>
            </a:fld>
            <a:endParaRPr lang="nl-N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294967295"/>
          </p:nvPr>
        </p:nvSpPr>
        <p:spPr>
          <a:xfrm>
            <a:off x="8509000" y="6400800"/>
            <a:ext cx="374650" cy="476250"/>
          </a:xfrm>
          <a:prstGeom prst="rect">
            <a:avLst/>
          </a:prstGeom>
        </p:spPr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  <a:latin typeface="Arial"/>
              </a:rPr>
              <a:pPr/>
              <a:t>82</a:t>
            </a:fld>
            <a:endParaRPr lang="nl-N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71238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206" y="1027674"/>
            <a:ext cx="8477794" cy="528564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2"/>
          <p:cNvSpPr txBox="1">
            <a:spLocks noGrp="1"/>
          </p:cNvSpPr>
          <p:nvPr>
            <p:ph type="title"/>
          </p:nvPr>
        </p:nvSpPr>
        <p:spPr>
          <a:xfrm>
            <a:off x="228600" y="5948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err="1">
                <a:ea typeface="Arial"/>
                <a:cs typeface="Arial"/>
                <a:sym typeface="Arial"/>
              </a:rPr>
              <a:t>Samenwerkingsverbanden</a:t>
            </a:r>
            <a:endParaRPr sz="4800" b="1" i="0" u="none" strike="noStrike" cap="none" dirty="0"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67595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832224-C015-A148-873D-D56ECF2EA877}" type="datetime1">
              <a:rPr lang="nl-NL" sz="1000"/>
              <a:pPr/>
              <a:t>31-1-2022</a:t>
            </a:fld>
            <a:endParaRPr lang="nl-NL" sz="1000"/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DB5C6B7-77EB-E842-A58A-9A3735E2A2A8}" type="slidenum">
              <a:rPr lang="nl-NL" sz="1000"/>
              <a:pPr/>
              <a:t>84</a:t>
            </a:fld>
            <a:endParaRPr lang="nl-NL" sz="1000"/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-747713"/>
            <a:ext cx="16002000" cy="1000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0971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817" y="260648"/>
            <a:ext cx="8974183" cy="1143000"/>
          </a:xfrm>
        </p:spPr>
        <p:txBody>
          <a:bodyPr>
            <a:normAutofit fontScale="90000"/>
          </a:bodyPr>
          <a:lstStyle/>
          <a:p>
            <a:r>
              <a:rPr lang="nl-NL" sz="5400" b="1" dirty="0" err="1"/>
              <a:t>Bermuda-driehoek</a:t>
            </a:r>
            <a:r>
              <a:rPr lang="nl-NL" sz="5400" b="1" dirty="0"/>
              <a:t> bestuurlijke reorganisatie</a:t>
            </a:r>
          </a:p>
        </p:txBody>
      </p:sp>
      <p:graphicFrame>
        <p:nvGraphicFramePr>
          <p:cNvPr id="7" name="Tijdelijke aanduiding voor inhou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2926623"/>
              </p:ext>
            </p:extLst>
          </p:nvPr>
        </p:nvGraphicFramePr>
        <p:xfrm>
          <a:off x="-1194241" y="1270176"/>
          <a:ext cx="10338241" cy="5587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70587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5760" y="420782"/>
            <a:ext cx="8519478" cy="1143000"/>
          </a:xfrm>
        </p:spPr>
        <p:txBody>
          <a:bodyPr>
            <a:normAutofit fontScale="90000"/>
          </a:bodyPr>
          <a:lstStyle/>
          <a:p>
            <a:r>
              <a:rPr lang="nl-NL" sz="5400" b="1" dirty="0"/>
              <a:t>WAAROM REGIONAAL BESTUUR?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1970" y="1996329"/>
            <a:ext cx="7802563" cy="44035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3600" dirty="0">
                <a:sym typeface="Wingdings"/>
              </a:rPr>
              <a:t>Omdat vorming mega-gemeenten taboe is</a:t>
            </a:r>
          </a:p>
          <a:p>
            <a:pPr>
              <a:lnSpc>
                <a:spcPct val="100000"/>
              </a:lnSpc>
            </a:pPr>
            <a:endParaRPr lang="nl-NL" sz="3600" dirty="0">
              <a:sym typeface="Wingdings"/>
            </a:endParaRPr>
          </a:p>
          <a:p>
            <a:pPr>
              <a:lnSpc>
                <a:spcPct val="100000"/>
              </a:lnSpc>
            </a:pPr>
            <a:r>
              <a:rPr lang="nl-NL" sz="3600" dirty="0">
                <a:sym typeface="Wingdings"/>
              </a:rPr>
              <a:t>Omdat versterking provincie botst met bestaande tradities</a:t>
            </a:r>
          </a:p>
          <a:p>
            <a:pPr>
              <a:lnSpc>
                <a:spcPct val="100000"/>
              </a:lnSpc>
            </a:pPr>
            <a:endParaRPr lang="nl-NL" dirty="0">
              <a:sym typeface="Wingdings"/>
            </a:endParaRPr>
          </a:p>
          <a:p>
            <a:pPr>
              <a:lnSpc>
                <a:spcPct val="100000"/>
              </a:lnSpc>
            </a:pPr>
            <a:endParaRPr lang="nl-NL" dirty="0">
              <a:sym typeface="Wingdings"/>
            </a:endParaRPr>
          </a:p>
          <a:p>
            <a:pPr marL="0" indent="0">
              <a:lnSpc>
                <a:spcPct val="100000"/>
              </a:lnSpc>
              <a:buNone/>
            </a:pPr>
            <a:endParaRPr lang="nl-NL" dirty="0">
              <a:sym typeface="Wingdings"/>
            </a:endParaRPr>
          </a:p>
          <a:p>
            <a:endParaRPr lang="nl-NL" dirty="0">
              <a:sym typeface="Wingdings"/>
            </a:endParaRPr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4294967295"/>
          </p:nvPr>
        </p:nvSpPr>
        <p:spPr>
          <a:xfrm>
            <a:off x="6126480" y="6402388"/>
            <a:ext cx="2382521" cy="476250"/>
          </a:xfrm>
          <a:prstGeom prst="rect">
            <a:avLst/>
          </a:prstGeom>
        </p:spPr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294967295"/>
          </p:nvPr>
        </p:nvSpPr>
        <p:spPr>
          <a:xfrm>
            <a:off x="8509000" y="6400800"/>
            <a:ext cx="635000" cy="476250"/>
          </a:xfrm>
          <a:prstGeom prst="rect">
            <a:avLst/>
          </a:prstGeom>
        </p:spPr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86</a:t>
            </a:fld>
            <a:endParaRPr lang="nl-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732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Content Placeholder 6" descr="Aangepast organogram  versie 2  07-03-2016.pdf - Adobe Acrobat Reader DC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249" y="-960994"/>
            <a:ext cx="13572887" cy="752343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87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86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88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5" name="Picture 4" descr="De Achterhoek werkt door versie 2.0 AB.pdf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1349" y="-1568559"/>
            <a:ext cx="14211819" cy="830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307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70" y="4499573"/>
            <a:ext cx="5440012" cy="235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713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5960E-8CF1-4EB0-9C07-126A4E4F7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Lokaal en regionaal bestuur: een ordening</a:t>
            </a:r>
          </a:p>
        </p:txBody>
      </p:sp>
      <p:graphicFrame>
        <p:nvGraphicFramePr>
          <p:cNvPr id="7" name="Tijdelijke aanduiding voor inhoud 6">
            <a:extLst>
              <a:ext uri="{FF2B5EF4-FFF2-40B4-BE49-F238E27FC236}">
                <a16:creationId xmlns:a16="http://schemas.microsoft.com/office/drawing/2014/main" id="{A326406F-7E69-46A4-B4E3-8408201DB6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8572940"/>
              </p:ext>
            </p:extLst>
          </p:nvPr>
        </p:nvGraphicFramePr>
        <p:xfrm>
          <a:off x="849086" y="2051050"/>
          <a:ext cx="8032977" cy="3359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659">
                  <a:extLst>
                    <a:ext uri="{9D8B030D-6E8A-4147-A177-3AD203B41FA5}">
                      <a16:colId xmlns:a16="http://schemas.microsoft.com/office/drawing/2014/main" val="3993635903"/>
                    </a:ext>
                  </a:extLst>
                </a:gridCol>
                <a:gridCol w="2677659">
                  <a:extLst>
                    <a:ext uri="{9D8B030D-6E8A-4147-A177-3AD203B41FA5}">
                      <a16:colId xmlns:a16="http://schemas.microsoft.com/office/drawing/2014/main" val="3397071500"/>
                    </a:ext>
                  </a:extLst>
                </a:gridCol>
                <a:gridCol w="2677659">
                  <a:extLst>
                    <a:ext uri="{9D8B030D-6E8A-4147-A177-3AD203B41FA5}">
                      <a16:colId xmlns:a16="http://schemas.microsoft.com/office/drawing/2014/main" val="564784527"/>
                    </a:ext>
                  </a:extLst>
                </a:gridCol>
              </a:tblGrid>
              <a:tr h="738100">
                <a:tc>
                  <a:txBody>
                    <a:bodyPr/>
                    <a:lstStyle/>
                    <a:p>
                      <a:endParaRPr lang="nl-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Lokaal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Regionaal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264763"/>
                  </a:ext>
                </a:extLst>
              </a:tr>
              <a:tr h="1273980">
                <a:tc>
                  <a:txBody>
                    <a:bodyPr/>
                    <a:lstStyle/>
                    <a:p>
                      <a:r>
                        <a:rPr lang="nl-NL" sz="2000" dirty="0"/>
                        <a:t>Gebiedsgericht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Gemeenten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Provincies</a:t>
                      </a:r>
                    </a:p>
                    <a:p>
                      <a:r>
                        <a:rPr lang="nl-NL" sz="2000" dirty="0"/>
                        <a:t>(Intergemeentelijke </a:t>
                      </a:r>
                      <a:r>
                        <a:rPr lang="nl-NL" sz="2000" dirty="0" err="1"/>
                        <a:t>samenwerkings-verbanden</a:t>
                      </a:r>
                      <a:r>
                        <a:rPr lang="nl-NL" sz="20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993850"/>
                  </a:ext>
                </a:extLst>
              </a:tr>
              <a:tr h="1273980">
                <a:tc>
                  <a:txBody>
                    <a:bodyPr/>
                    <a:lstStyle/>
                    <a:p>
                      <a:r>
                        <a:rPr lang="nl-NL" sz="2000" dirty="0"/>
                        <a:t>Taakgericht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Waterschappen +</a:t>
                      </a:r>
                    </a:p>
                    <a:p>
                      <a:r>
                        <a:rPr lang="nl-NL" sz="2000" dirty="0"/>
                        <a:t>Intergemeentelijke </a:t>
                      </a:r>
                      <a:r>
                        <a:rPr lang="nl-NL" sz="2000" dirty="0" err="1"/>
                        <a:t>samenwerkings-verbanden</a:t>
                      </a:r>
                      <a:endParaRPr lang="nl-NL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646002"/>
                  </a:ext>
                </a:extLst>
              </a:tr>
            </a:tbl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367EAF-3158-4565-AADF-97C7DA38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C3558A-CE57-44E2-AE0F-B8280F2FE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9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529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33" y="206626"/>
            <a:ext cx="8541206" cy="1143000"/>
          </a:xfrm>
        </p:spPr>
        <p:txBody>
          <a:bodyPr/>
          <a:lstStyle/>
          <a:p>
            <a:r>
              <a:rPr lang="en-US" sz="4000" dirty="0" err="1"/>
              <a:t>Waarom</a:t>
            </a:r>
            <a:r>
              <a:rPr lang="en-US" sz="4000" dirty="0"/>
              <a:t> is </a:t>
            </a:r>
            <a:r>
              <a:rPr lang="en-US" sz="4000" dirty="0" err="1"/>
              <a:t>regionale</a:t>
            </a:r>
            <a:r>
              <a:rPr lang="en-US" sz="4000" dirty="0"/>
              <a:t> </a:t>
            </a:r>
            <a:r>
              <a:rPr lang="en-US" sz="4000" dirty="0" err="1"/>
              <a:t>samenwerking</a:t>
            </a:r>
            <a:r>
              <a:rPr lang="en-US" sz="4000" dirty="0"/>
              <a:t> in de </a:t>
            </a:r>
            <a:r>
              <a:rPr lang="en-US" sz="4000" dirty="0" err="1"/>
              <a:t>praktijk</a:t>
            </a:r>
            <a:r>
              <a:rPr lang="en-US" sz="4000" dirty="0"/>
              <a:t> </a:t>
            </a:r>
            <a:r>
              <a:rPr lang="en-US" sz="4000" dirty="0" err="1"/>
              <a:t>vaak</a:t>
            </a:r>
            <a:r>
              <a:rPr lang="en-US" sz="4000" dirty="0"/>
              <a:t> </a:t>
            </a:r>
            <a:r>
              <a:rPr lang="en-US" sz="4000" dirty="0" err="1"/>
              <a:t>lastig</a:t>
            </a:r>
            <a:r>
              <a:rPr lang="en-US" sz="4000" dirty="0"/>
              <a:t>?</a:t>
            </a:r>
            <a:endParaRPr lang="nl-NL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872" y="1922714"/>
            <a:ext cx="8465604" cy="4476498"/>
          </a:xfrm>
        </p:spPr>
        <p:txBody>
          <a:bodyPr/>
          <a:lstStyle/>
          <a:p>
            <a:r>
              <a:rPr lang="en-US" dirty="0"/>
              <a:t>Erg </a:t>
            </a:r>
            <a:r>
              <a:rPr lang="en-US" dirty="0" err="1"/>
              <a:t>complexe</a:t>
            </a:r>
            <a:r>
              <a:rPr lang="en-US" dirty="0"/>
              <a:t> </a:t>
            </a:r>
            <a:r>
              <a:rPr lang="en-US" dirty="0" err="1"/>
              <a:t>besluitvormingsstructuren</a:t>
            </a:r>
            <a:endParaRPr lang="en-US" dirty="0"/>
          </a:p>
          <a:p>
            <a:endParaRPr lang="en-US" dirty="0"/>
          </a:p>
          <a:p>
            <a:r>
              <a:rPr lang="en-US" dirty="0"/>
              <a:t>‘</a:t>
            </a:r>
            <a:r>
              <a:rPr lang="en-US" dirty="0" err="1"/>
              <a:t>Gestold</a:t>
            </a:r>
            <a:r>
              <a:rPr lang="en-US" dirty="0"/>
              <a:t> </a:t>
            </a:r>
            <a:r>
              <a:rPr lang="en-US" dirty="0" err="1"/>
              <a:t>wantrouwen</a:t>
            </a:r>
            <a:r>
              <a:rPr lang="en-US" dirty="0"/>
              <a:t>’</a:t>
            </a:r>
          </a:p>
          <a:p>
            <a:endParaRPr lang="en-US" dirty="0"/>
          </a:p>
          <a:p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gezamelijke</a:t>
            </a:r>
            <a:r>
              <a:rPr lang="en-US" dirty="0"/>
              <a:t> </a:t>
            </a:r>
            <a:r>
              <a:rPr lang="en-US" dirty="0" err="1"/>
              <a:t>visie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Gemeenteraad</a:t>
            </a:r>
            <a:r>
              <a:rPr lang="en-US" dirty="0"/>
              <a:t> op </a:t>
            </a:r>
            <a:r>
              <a:rPr lang="en-US" dirty="0" err="1"/>
              <a:t>afstand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Regionale</a:t>
            </a:r>
            <a:r>
              <a:rPr lang="en-US" dirty="0"/>
              <a:t> </a:t>
            </a:r>
            <a:r>
              <a:rPr lang="en-US" dirty="0" err="1"/>
              <a:t>belangen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gehoord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90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870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91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74" y="175795"/>
            <a:ext cx="9111526" cy="560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4170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92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678"/>
            <a:ext cx="9047032" cy="431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749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024" y="1663704"/>
            <a:ext cx="8762625" cy="1362075"/>
          </a:xfrm>
        </p:spPr>
        <p:txBody>
          <a:bodyPr/>
          <a:lstStyle/>
          <a:p>
            <a:r>
              <a:rPr lang="nl-NL" sz="3600" dirty="0"/>
              <a:t>Taakverzwaring: Decentralisaties</a:t>
            </a:r>
            <a:br>
              <a:rPr lang="nl-NL" sz="3600" dirty="0"/>
            </a:br>
            <a:br>
              <a:rPr lang="nl-NL" sz="3600" dirty="0"/>
            </a:br>
            <a:r>
              <a:rPr lang="nl-NL" sz="3600" dirty="0"/>
              <a:t>schaalvergroting: herindelingen</a:t>
            </a:r>
            <a:br>
              <a:rPr lang="nl-NL" sz="3600" dirty="0"/>
            </a:br>
            <a:r>
              <a:rPr lang="nl-NL" sz="3600" dirty="0"/>
              <a:t>schaalvergroting: regionalisering</a:t>
            </a:r>
            <a:br>
              <a:rPr lang="nl-NL" sz="3600" dirty="0"/>
            </a:br>
            <a:br>
              <a:rPr lang="nl-NL" sz="3600" dirty="0"/>
            </a:br>
            <a:r>
              <a:rPr lang="nl-NL" sz="3600" dirty="0"/>
              <a:t>bestuurskracht</a:t>
            </a:r>
            <a:br>
              <a:rPr lang="nl-NL" sz="3600" dirty="0"/>
            </a:br>
            <a:r>
              <a:rPr lang="nl-NL" sz="3600" dirty="0"/>
              <a:t>democratie</a:t>
            </a: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DAB2-11E8-D34B-BB5B-048251B31819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2328-2AD5-E648-99FD-3D5F23DD8C08}" type="slidenum">
              <a:rPr lang="nl-NL" smtClean="0">
                <a:solidFill>
                  <a:srgbClr val="000000"/>
                </a:solidFill>
              </a:rPr>
              <a:pPr/>
              <a:t>93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612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94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45705" cy="620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 </a:t>
            </a:r>
          </a:p>
        </p:txBody>
      </p:sp>
      <p:sp>
        <p:nvSpPr>
          <p:cNvPr id="6" name="Rechthoek 5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 </a:t>
            </a:r>
          </a:p>
        </p:txBody>
      </p:sp>
      <p:sp>
        <p:nvSpPr>
          <p:cNvPr id="7" name="Rechthoek 6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899060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95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68579"/>
            <a:ext cx="8323853" cy="355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685800" y="309282"/>
            <a:ext cx="8323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VERMAATSCHAPPELIJKING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486267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7689-5F7D-4B4C-BC05-783EF94DD04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CCDB-8F68-0445-95E4-10822B0B5515}" type="slidenum">
              <a:rPr lang="nl-NL" smtClean="0">
                <a:solidFill>
                  <a:srgbClr val="000000"/>
                </a:solidFill>
              </a:rPr>
              <a:pPr/>
              <a:t>96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137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584" y="283323"/>
            <a:ext cx="7805738" cy="1143000"/>
          </a:xfrm>
        </p:spPr>
        <p:txBody>
          <a:bodyPr/>
          <a:lstStyle/>
          <a:p>
            <a:r>
              <a:rPr lang="nl-NL" sz="4800" dirty="0"/>
              <a:t>VERMAATSCHAPPELIJKING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949827"/>
            <a:ext cx="9144000" cy="3850252"/>
          </a:xfrm>
        </p:spPr>
        <p:txBody>
          <a:bodyPr/>
          <a:lstStyle/>
          <a:p>
            <a:r>
              <a:rPr lang="nl-NL" b="1" dirty="0"/>
              <a:t>Meer rechtstreekse invloed inwoners in beleid overheid</a:t>
            </a:r>
          </a:p>
          <a:p>
            <a:pPr lvl="1"/>
            <a:r>
              <a:rPr lang="nl-NL" dirty="0"/>
              <a:t>Representatieve én participatieve democratie</a:t>
            </a:r>
          </a:p>
          <a:p>
            <a:pPr lvl="1"/>
            <a:r>
              <a:rPr lang="nl-NL" dirty="0"/>
              <a:t>Democratische vernieuwingen</a:t>
            </a:r>
          </a:p>
          <a:p>
            <a:pPr marL="257175" lvl="1" indent="0">
              <a:buNone/>
            </a:pPr>
            <a:endParaRPr lang="nl-NL" b="1" dirty="0"/>
          </a:p>
          <a:p>
            <a:r>
              <a:rPr lang="nl-NL" b="1" dirty="0"/>
              <a:t>Andere taakverdeling overheid-samenleving:</a:t>
            </a:r>
          </a:p>
          <a:p>
            <a:pPr lvl="1"/>
            <a:r>
              <a:rPr lang="nl-NL" dirty="0"/>
              <a:t>Meer eigen verantwoordelijkheid inwoners, bedrijven en instellingen</a:t>
            </a:r>
          </a:p>
          <a:p>
            <a:pPr lvl="1"/>
            <a:r>
              <a:rPr lang="nl-NL" dirty="0"/>
              <a:t>Bewonersinitiatieven: ‘doe-democratie’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89CE-599C-9C4A-988B-7B5559DF7476}" type="datetime1">
              <a:rPr lang="nl-NL" smtClean="0">
                <a:solidFill>
                  <a:srgbClr val="000000"/>
                </a:solidFill>
              </a:rPr>
              <a:pPr/>
              <a:t>31-1-2022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Voettekst: aanpassen via Beeld (Office 2003 of eerder) of Invoegen (Office 2007 of later),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70665-DF0D-584E-9799-74198FC36563}" type="slidenum">
              <a:rPr lang="nl-NL" smtClean="0">
                <a:solidFill>
                  <a:srgbClr val="000000"/>
                </a:solidFill>
              </a:rPr>
              <a:pPr/>
              <a:t>97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077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79388" y="260350"/>
            <a:ext cx="8704262" cy="1143000"/>
          </a:xfrm>
        </p:spPr>
        <p:txBody>
          <a:bodyPr/>
          <a:lstStyle/>
          <a:p>
            <a:pPr algn="ctr" eaLnBrk="1" hangingPunct="1"/>
            <a:r>
              <a:rPr lang="nl-NL" altLang="nl-NL" sz="48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Participatiedemocratie</a:t>
            </a:r>
          </a:p>
        </p:txBody>
      </p:sp>
      <p:pic>
        <p:nvPicPr>
          <p:cNvPr id="8195" name="Picture 2" descr="Gerelateerde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57338"/>
            <a:ext cx="56197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4666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3" y="363538"/>
            <a:ext cx="8344098" cy="1143000"/>
          </a:xfrm>
        </p:spPr>
        <p:txBody>
          <a:bodyPr/>
          <a:lstStyle/>
          <a:p>
            <a:r>
              <a:rPr lang="nl-NL" sz="4800" b="1" dirty="0">
                <a:solidFill>
                  <a:schemeClr val="bg1"/>
                </a:solidFill>
              </a:rPr>
              <a:t>Participatievormen</a:t>
            </a: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5290706"/>
              </p:ext>
            </p:extLst>
          </p:nvPr>
        </p:nvGraphicFramePr>
        <p:xfrm>
          <a:off x="175364" y="1741119"/>
          <a:ext cx="8855901" cy="3482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1967">
                  <a:extLst>
                    <a:ext uri="{9D8B030D-6E8A-4147-A177-3AD203B41FA5}">
                      <a16:colId xmlns:a16="http://schemas.microsoft.com/office/drawing/2014/main" val="1484427556"/>
                    </a:ext>
                  </a:extLst>
                </a:gridCol>
                <a:gridCol w="2951967">
                  <a:extLst>
                    <a:ext uri="{9D8B030D-6E8A-4147-A177-3AD203B41FA5}">
                      <a16:colId xmlns:a16="http://schemas.microsoft.com/office/drawing/2014/main" val="400108023"/>
                    </a:ext>
                  </a:extLst>
                </a:gridCol>
                <a:gridCol w="2951967">
                  <a:extLst>
                    <a:ext uri="{9D8B030D-6E8A-4147-A177-3AD203B41FA5}">
                      <a16:colId xmlns:a16="http://schemas.microsoft.com/office/drawing/2014/main" val="2409420680"/>
                    </a:ext>
                  </a:extLst>
                </a:gridCol>
              </a:tblGrid>
              <a:tr h="646701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i="0" dirty="0"/>
                        <a:t>Individueel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i="0" dirty="0"/>
                        <a:t>Collectief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577108"/>
                  </a:ext>
                </a:extLst>
              </a:tr>
              <a:tr h="945178">
                <a:tc>
                  <a:txBody>
                    <a:bodyPr/>
                    <a:lstStyle/>
                    <a:p>
                      <a:r>
                        <a:rPr lang="nl-NL" sz="1800" b="1" i="1" dirty="0"/>
                        <a:t>Agendavorming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1" dirty="0"/>
                        <a:t>Opiniepeilingen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1" dirty="0"/>
                        <a:t>Interactief bestuur</a:t>
                      </a:r>
                    </a:p>
                    <a:p>
                      <a:endParaRPr lang="nl-NL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728515"/>
                  </a:ext>
                </a:extLst>
              </a:tr>
              <a:tr h="945178">
                <a:tc>
                  <a:txBody>
                    <a:bodyPr/>
                    <a:lstStyle/>
                    <a:p>
                      <a:r>
                        <a:rPr lang="nl-NL" sz="1800" b="1" i="1" dirty="0"/>
                        <a:t>Besluitvorming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1" dirty="0"/>
                        <a:t>Referenda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1" dirty="0"/>
                        <a:t>Burgerforums, </a:t>
                      </a:r>
                    </a:p>
                    <a:p>
                      <a:r>
                        <a:rPr lang="nl-NL" sz="1600" b="1" dirty="0"/>
                        <a:t>G1000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961347"/>
                  </a:ext>
                </a:extLst>
              </a:tr>
              <a:tr h="945178">
                <a:tc>
                  <a:txBody>
                    <a:bodyPr/>
                    <a:lstStyle/>
                    <a:p>
                      <a:r>
                        <a:rPr lang="nl-NL" sz="1800" b="1" i="1" dirty="0"/>
                        <a:t>Uitvoering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1" dirty="0"/>
                        <a:t>‘Right </a:t>
                      </a:r>
                      <a:r>
                        <a:rPr lang="nl-NL" sz="1600" b="1" dirty="0" err="1"/>
                        <a:t>to</a:t>
                      </a:r>
                      <a:r>
                        <a:rPr lang="nl-NL" sz="1600" b="1" dirty="0"/>
                        <a:t> </a:t>
                      </a:r>
                      <a:r>
                        <a:rPr lang="nl-NL" sz="1600" b="1" dirty="0" err="1"/>
                        <a:t>challenge</a:t>
                      </a:r>
                      <a:r>
                        <a:rPr lang="nl-NL" sz="1600" b="1" dirty="0"/>
                        <a:t>’</a:t>
                      </a:r>
                    </a:p>
                    <a:p>
                      <a:r>
                        <a:rPr lang="nl-NL" sz="1600" b="1" dirty="0"/>
                        <a:t>Doe-democratie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239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7050724"/>
      </p:ext>
    </p:extLst>
  </p:cSld>
  <p:clrMapOvr>
    <a:masterClrMapping/>
  </p:clrMapOvr>
</p:sld>
</file>

<file path=ppt/theme/theme1.xml><?xml version="1.0" encoding="utf-8"?>
<a:theme xmlns:a="http://schemas.openxmlformats.org/drawingml/2006/main" name="sjabloon_wit">
  <a:themeElements>
    <a:clrScheme name="sjabloon_wit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FFFFF"/>
      </a:accent3>
      <a:accent4>
        <a:srgbClr val="000000"/>
      </a:accent4>
      <a:accent5>
        <a:srgbClr val="AED5AD"/>
      </a:accent5>
      <a:accent6>
        <a:srgbClr val="BB0067"/>
      </a:accent6>
      <a:hlink>
        <a:srgbClr val="FED100"/>
      </a:hlink>
      <a:folHlink>
        <a:srgbClr val="0098C3"/>
      </a:folHlink>
    </a:clrScheme>
    <a:fontScheme name="sjabloon_wi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jabloon_w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4B233"/>
        </a:accent1>
        <a:accent2>
          <a:srgbClr val="CF0072"/>
        </a:accent2>
        <a:accent3>
          <a:srgbClr val="FFFFFF"/>
        </a:accent3>
        <a:accent4>
          <a:srgbClr val="000000"/>
        </a:accent4>
        <a:accent5>
          <a:srgbClr val="AED5AD"/>
        </a:accent5>
        <a:accent6>
          <a:srgbClr val="BB0067"/>
        </a:accent6>
        <a:hlink>
          <a:srgbClr val="FED100"/>
        </a:hlink>
        <a:folHlink>
          <a:srgbClr val="0098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4002</TotalTime>
  <Words>2591</Words>
  <Application>Microsoft Office PowerPoint</Application>
  <PresentationFormat>Diavoorstelling (4:3)</PresentationFormat>
  <Paragraphs>626</Paragraphs>
  <Slides>115</Slides>
  <Notes>30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115</vt:i4>
      </vt:variant>
    </vt:vector>
  </HeadingPairs>
  <TitlesOfParts>
    <vt:vector size="121" baseType="lpstr">
      <vt:lpstr>Arial</vt:lpstr>
      <vt:lpstr>Arial Narrow</vt:lpstr>
      <vt:lpstr>Arial Rounded MT Bold</vt:lpstr>
      <vt:lpstr>Calibri</vt:lpstr>
      <vt:lpstr>Wingdings</vt:lpstr>
      <vt:lpstr>sjabloon_wit</vt:lpstr>
      <vt:lpstr>Stedelijk en regionaal bestuur  </vt:lpstr>
      <vt:lpstr>Programma</vt:lpstr>
      <vt:lpstr>PowerPoint-presentatie</vt:lpstr>
      <vt:lpstr>Vraag: wat zijn kenmerken van het bestuur van je gemeente? </vt:lpstr>
      <vt:lpstr>Vraag: wat weet je over het bestuur van je regio? </vt:lpstr>
      <vt:lpstr>Vraag: wat weet je over het bestuur van je provincie? </vt:lpstr>
      <vt:lpstr>Lokaal en regionaal bestuur:  een ordening</vt:lpstr>
      <vt:lpstr>Lokaal en regionaal bestuur:  een ordening</vt:lpstr>
      <vt:lpstr>Lokaal en regionaal bestuur: een ordening</vt:lpstr>
      <vt:lpstr>PowerPoint-presentatie</vt:lpstr>
      <vt:lpstr>PowerPoint-presentatie</vt:lpstr>
      <vt:lpstr>PowerPoint-presentatie</vt:lpstr>
      <vt:lpstr> Vraag: maakt het uit welke partijen de dienst uitmaken in het gemeentebestuur?  Waarom wel/niet?</vt:lpstr>
      <vt:lpstr>Kenmerken lokaal bestuur</vt:lpstr>
      <vt:lpstr>Afgeleide kwaliteiten</vt:lpstr>
      <vt:lpstr>PowerPoint-presentatie</vt:lpstr>
      <vt:lpstr>PowerPoint-presentatie</vt:lpstr>
      <vt:lpstr>PowerPoint-presentatie</vt:lpstr>
      <vt:lpstr>Uitgangspunten lokaal bestuur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Lokaal bestuur 4 gedaanten</vt:lpstr>
      <vt:lpstr>Politiek bestuur</vt:lpstr>
      <vt:lpstr>Mede-overheid</vt:lpstr>
      <vt:lpstr>Ambtelijke organisatie</vt:lpstr>
      <vt:lpstr>Dienstverlener</vt:lpstr>
      <vt:lpstr>PowerPoint-presentatie</vt:lpstr>
      <vt:lpstr>PowerPoint-presentatie</vt:lpstr>
      <vt:lpstr>Opgaven gemeenten 2024</vt:lpstr>
      <vt:lpstr>PowerPoint-presentatie</vt:lpstr>
      <vt:lpstr>PowerPoint-presentatie</vt:lpstr>
      <vt:lpstr>PowerPoint-presentatie</vt:lpstr>
      <vt:lpstr>PowerPoint-presentatie</vt:lpstr>
      <vt:lpstr>PowerPoint-presentatie</vt:lpstr>
      <vt:lpstr> Vraag: hoe zal de corona-crisis deze ontwikkelingen beïnvloeden?</vt:lpstr>
      <vt:lpstr>PowerPoint-presentatie</vt:lpstr>
      <vt:lpstr>PowerPoint-presentatie</vt:lpstr>
      <vt:lpstr>PowerPoint-presentatie</vt:lpstr>
      <vt:lpstr>Trend 1: nieuwe taken en opgaven</vt:lpstr>
      <vt:lpstr>Trend 2: schaalvergroting</vt:lpstr>
      <vt:lpstr>Trend 3: vermaatschappelijking</vt:lpstr>
      <vt:lpstr>Trend 4: Politieke strijd</vt:lpstr>
      <vt:lpstr>Trend 5: Versplintering</vt:lpstr>
      <vt:lpstr>Trend 6: Minder partij-politiek</vt:lpstr>
      <vt:lpstr>Kenmerken lokaal bestuur</vt:lpstr>
      <vt:lpstr>Unieke kenmerken lokaal bestuur</vt:lpstr>
      <vt:lpstr>PowerPoint-presentatie</vt:lpstr>
      <vt:lpstr>PowerPoint-presentatie</vt:lpstr>
      <vt:lpstr>PowerPoint-presentatie</vt:lpstr>
      <vt:lpstr>PowerPoint-presentatie</vt:lpstr>
      <vt:lpstr>Decentralisaties</vt:lpstr>
      <vt:lpstr>Waarom decentralisaties?</vt:lpstr>
      <vt:lpstr>Gevolgen decentralisaties</vt:lpstr>
      <vt:lpstr>Nieuwe opgaven</vt:lpstr>
      <vt:lpstr>PowerPoint-presentatie</vt:lpstr>
      <vt:lpstr>PowerPoint-presentatie</vt:lpstr>
      <vt:lpstr>PowerPoint-presentatie</vt:lpstr>
      <vt:lpstr>Gevolgen nieuwe opgaven</vt:lpstr>
      <vt:lpstr>Schaalvergroting</vt:lpstr>
      <vt:lpstr>Herindelingen</vt:lpstr>
      <vt:lpstr>PowerPoint-presentatie</vt:lpstr>
      <vt:lpstr>PowerPoint-presentatie</vt:lpstr>
      <vt:lpstr>Vermindering aantal gemeenten, 1900-2020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WAAROM REGIONAAL BESTUUR?</vt:lpstr>
      <vt:lpstr>WAAROM REGIONAAL BESTUUR?</vt:lpstr>
      <vt:lpstr>SOORTEN REGIONAAL BESTUUR: TAKEN</vt:lpstr>
      <vt:lpstr>PowerPoint-presentatie</vt:lpstr>
      <vt:lpstr>PowerPoint-presentatie</vt:lpstr>
      <vt:lpstr>Regionale samenwerking</vt:lpstr>
      <vt:lpstr>Regionale samenwerking</vt:lpstr>
      <vt:lpstr>Samenwerkingsverbanden</vt:lpstr>
      <vt:lpstr>PowerPoint-presentatie</vt:lpstr>
      <vt:lpstr>Bermuda-driehoek bestuurlijke reorganisatie</vt:lpstr>
      <vt:lpstr>WAAROM REGIONAAL BESTUUR?</vt:lpstr>
      <vt:lpstr>PowerPoint-presentatie</vt:lpstr>
      <vt:lpstr>PowerPoint-presentatie</vt:lpstr>
      <vt:lpstr>PowerPoint-presentatie</vt:lpstr>
      <vt:lpstr>Waarom is regionale samenwerking in de praktijk vaak lastig?</vt:lpstr>
      <vt:lpstr>PowerPoint-presentatie</vt:lpstr>
      <vt:lpstr>PowerPoint-presentatie</vt:lpstr>
      <vt:lpstr>Taakverzwaring: Decentralisaties  schaalvergroting: herindelingen schaalvergroting: regionalisering  bestuurskracht democratie </vt:lpstr>
      <vt:lpstr>PowerPoint-presentatie</vt:lpstr>
      <vt:lpstr>PowerPoint-presentatie</vt:lpstr>
      <vt:lpstr>PowerPoint-presentatie</vt:lpstr>
      <vt:lpstr>VERMAATSCHAPPELIJKING</vt:lpstr>
      <vt:lpstr>Participatiedemocratie</vt:lpstr>
      <vt:lpstr>Participatievormen</vt:lpstr>
      <vt:lpstr>Eisen aan politieke participatie</vt:lpstr>
      <vt:lpstr>Eisen aan politieke participatie</vt:lpstr>
      <vt:lpstr>G1000: democratische innovatie</vt:lpstr>
      <vt:lpstr>PowerPoint-presentatie</vt:lpstr>
      <vt:lpstr>PowerPoint-presentatie</vt:lpstr>
      <vt:lpstr>PowerPoint-presentatie</vt:lpstr>
      <vt:lpstr>Ervaringen G1000</vt:lpstr>
      <vt:lpstr>Wanneer doen inwoners mee? </vt:lpstr>
      <vt:lpstr>PowerPoint-presentatie</vt:lpstr>
      <vt:lpstr>Schaalvergroting en vermaatschappelijking</vt:lpstr>
      <vt:lpstr>Drie typen gemeenten</vt:lpstr>
      <vt:lpstr>PowerPoint-presentatie</vt:lpstr>
      <vt:lpstr>PowerPoint-presentatie</vt:lpstr>
      <vt:lpstr>Omgaan met dilemma’s </vt:lpstr>
      <vt:lpstr>PowerPoint-presentatie</vt:lpstr>
      <vt:lpstr>Welke nieuwe competenties zijn nodig en hoe wordt hierin voorzien?</vt:lpstr>
    </vt:vector>
  </TitlesOfParts>
  <Company>BMC | Groep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Slim samenwerken</dc:title>
  <dc:creator>Marcel B.  utwente</dc:creator>
  <cp:lastModifiedBy>Marcel Boogers</cp:lastModifiedBy>
  <cp:revision>109</cp:revision>
  <dcterms:created xsi:type="dcterms:W3CDTF">2013-11-27T08:22:52Z</dcterms:created>
  <dcterms:modified xsi:type="dcterms:W3CDTF">2022-02-01T15:46:39Z</dcterms:modified>
</cp:coreProperties>
</file>